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7"/>
  </p:notesMasterIdLst>
  <p:sldIdLst>
    <p:sldId id="285" r:id="rId2"/>
    <p:sldId id="306" r:id="rId3"/>
    <p:sldId id="270" r:id="rId4"/>
    <p:sldId id="300" r:id="rId5"/>
    <p:sldId id="288" r:id="rId6"/>
    <p:sldId id="301" r:id="rId7"/>
    <p:sldId id="302" r:id="rId8"/>
    <p:sldId id="304" r:id="rId9"/>
    <p:sldId id="303" r:id="rId10"/>
    <p:sldId id="260" r:id="rId11"/>
    <p:sldId id="307" r:id="rId12"/>
    <p:sldId id="305" r:id="rId13"/>
    <p:sldId id="278" r:id="rId14"/>
    <p:sldId id="308" r:id="rId15"/>
    <p:sldId id="309" r:id="rId1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1618C5A-BF4F-44D7-ADB2-C5301EF81F8A}">
  <a:tblStyle styleId="{B1618C5A-BF4F-44D7-ADB2-C5301EF81F8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08"/>
    <p:restoredTop sz="92177"/>
  </p:normalViewPr>
  <p:slideViewPr>
    <p:cSldViewPr snapToGrid="0" snapToObjects="1">
      <p:cViewPr varScale="1">
        <p:scale>
          <a:sx n="117" d="100"/>
          <a:sy n="117" d="100"/>
        </p:scale>
        <p:origin x="11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90335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8483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d5559a5d7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g3d5559a5d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3809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3107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3801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6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vlqA-iO2HA" TargetMode="External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42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hyperlink" Target="https://en.wikipedia.org/wiki/F-distributio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jpeg"/><Relationship Id="rId4" Type="http://schemas.openxmlformats.org/officeDocument/2006/relationships/image" Target="../media/image45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7" Type="http://schemas.openxmlformats.org/officeDocument/2006/relationships/hyperlink" Target="https://github.com/lselector/notebooks/blob/master/Time_Series_Forecast_Multiple_Linear_Regression.ipynb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tiff"/><Relationship Id="rId5" Type="http://schemas.openxmlformats.org/officeDocument/2006/relationships/image" Target="../media/image50.tiff"/><Relationship Id="rId4" Type="http://schemas.openxmlformats.org/officeDocument/2006/relationships/image" Target="../media/image49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hyperlink" Target="https://en.wikipedia.org/wiki/Pearson_correlation_coefficient" TargetMode="External"/><Relationship Id="rId7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5.wmf"/><Relationship Id="rId10" Type="http://schemas.openxmlformats.org/officeDocument/2006/relationships/image" Target="../media/image10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9.tif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hyperlink" Target="https://en.wikipedia.org/wiki/Simple_linear_regression" TargetMode="External"/><Relationship Id="rId7" Type="http://schemas.openxmlformats.org/officeDocument/2006/relationships/image" Target="../media/image12.tiff"/><Relationship Id="rId12" Type="http://schemas.openxmlformats.org/officeDocument/2006/relationships/image" Target="../media/image17.tiff"/><Relationship Id="rId2" Type="http://schemas.openxmlformats.org/officeDocument/2006/relationships/hyperlink" Target="https://en.wikipedia.org/wiki/Linear_regression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tiff"/><Relationship Id="rId11" Type="http://schemas.openxmlformats.org/officeDocument/2006/relationships/image" Target="../media/image16.tiff"/><Relationship Id="rId5" Type="http://schemas.openxmlformats.org/officeDocument/2006/relationships/hyperlink" Target="https://en.wikipedia.org/wiki/Coefficient_of_determination" TargetMode="External"/><Relationship Id="rId10" Type="http://schemas.openxmlformats.org/officeDocument/2006/relationships/image" Target="../media/image15.tiff"/><Relationship Id="rId4" Type="http://schemas.openxmlformats.org/officeDocument/2006/relationships/hyperlink" Target="https://paternogbc.shinyapps.io/SS_regression/" TargetMode="External"/><Relationship Id="rId9" Type="http://schemas.openxmlformats.org/officeDocument/2006/relationships/image" Target="../media/image1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tiff"/><Relationship Id="rId3" Type="http://schemas.openxmlformats.org/officeDocument/2006/relationships/image" Target="../media/image23.tiff"/><Relationship Id="rId7" Type="http://schemas.openxmlformats.org/officeDocument/2006/relationships/image" Target="../media/image27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tiff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tiff"/><Relationship Id="rId3" Type="http://schemas.openxmlformats.org/officeDocument/2006/relationships/image" Target="../media/image29.tiff"/><Relationship Id="rId7" Type="http://schemas.openxmlformats.org/officeDocument/2006/relationships/image" Target="../media/image31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tiff"/><Relationship Id="rId5" Type="http://schemas.openxmlformats.org/officeDocument/2006/relationships/hyperlink" Target="https://www.slideserve.com/karis/introduction-to-linear-regression-and-correlation-analysis" TargetMode="External"/><Relationship Id="rId4" Type="http://schemas.openxmlformats.org/officeDocument/2006/relationships/hyperlink" Target="https://stats.stackexchange.com/questions/342632/how-to-understand-se-of-regression-slope-equation/342672" TargetMode="External"/><Relationship Id="rId9" Type="http://schemas.openxmlformats.org/officeDocument/2006/relationships/image" Target="../media/image3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ts.stackexchange.com/questions/29781/when-conducting-multiple-regression-when-should-you-center-your-predictor-varia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AFEF5C-D88E-AB40-A582-44278153535D}"/>
              </a:ext>
            </a:extLst>
          </p:cNvPr>
          <p:cNvSpPr txBox="1"/>
          <p:nvPr/>
        </p:nvSpPr>
        <p:spPr>
          <a:xfrm>
            <a:off x="84666" y="101598"/>
            <a:ext cx="38655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Linear Regression</a:t>
            </a:r>
          </a:p>
        </p:txBody>
      </p:sp>
      <p:pic>
        <p:nvPicPr>
          <p:cNvPr id="10431" name="Picture 191" descr="Linear Regression using Python. Linear Regression is usually the first… |  by Animesh Agarwal | Towards Data Science">
            <a:extLst>
              <a:ext uri="{FF2B5EF4-FFF2-40B4-BE49-F238E27FC236}">
                <a16:creationId xmlns:a16="http://schemas.microsoft.com/office/drawing/2014/main" id="{11366F30-7934-F64E-95E7-4C26652E47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314675" y="832956"/>
            <a:ext cx="3348002" cy="259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150F3F-8889-9046-A69E-5C26BCAB7203}"/>
              </a:ext>
            </a:extLst>
          </p:cNvPr>
          <p:cNvSpPr txBox="1"/>
          <p:nvPr/>
        </p:nvSpPr>
        <p:spPr>
          <a:xfrm>
            <a:off x="279437" y="927927"/>
            <a:ext cx="55229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Simple Linear Regression – draw straight line through data points.</a:t>
            </a:r>
          </a:p>
          <a:p>
            <a:endParaRPr lang="en-US" dirty="0"/>
          </a:p>
          <a:p>
            <a:r>
              <a:rPr lang="en-US" dirty="0"/>
              <a:t>In other words, find slope "a" and intercept "b" </a:t>
            </a:r>
          </a:p>
          <a:p>
            <a:endParaRPr lang="en-US" dirty="0"/>
          </a:p>
          <a:p>
            <a:r>
              <a:rPr lang="en-US" dirty="0"/>
              <a:t>so that the line   </a:t>
            </a:r>
            <a:r>
              <a:rPr lang="en-US" b="1" dirty="0">
                <a:solidFill>
                  <a:srgbClr val="00B0F0"/>
                </a:solidFill>
              </a:rPr>
              <a:t>y = ax + b</a:t>
            </a:r>
            <a:r>
              <a:rPr lang="en-US" dirty="0"/>
              <a:t>   matches the data.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42DDCE2-ED3D-C343-A9CA-1648535AD37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8934" y="5930073"/>
            <a:ext cx="3397741" cy="4690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F7D7BA-7C10-9448-BB6F-7132BF0092DB}"/>
              </a:ext>
            </a:extLst>
          </p:cNvPr>
          <p:cNvSpPr txBox="1"/>
          <p:nvPr/>
        </p:nvSpPr>
        <p:spPr>
          <a:xfrm>
            <a:off x="4678934" y="5406853"/>
            <a:ext cx="31370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complex case:</a:t>
            </a:r>
          </a:p>
          <a:p>
            <a:r>
              <a:rPr lang="en-US" dirty="0"/>
              <a:t>Multidimensional Linear Regression</a:t>
            </a:r>
          </a:p>
        </p:txBody>
      </p:sp>
      <p:pic>
        <p:nvPicPr>
          <p:cNvPr id="12290" name="Picture 2" descr="Lesson 3 - Simple Linear Regression · RN Financial Research Centre">
            <a:extLst>
              <a:ext uri="{FF2B5EF4-FFF2-40B4-BE49-F238E27FC236}">
                <a16:creationId xmlns:a16="http://schemas.microsoft.com/office/drawing/2014/main" id="{3C43FE25-4871-8543-946D-5119A4912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57134" y="4339722"/>
            <a:ext cx="2222500" cy="222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26DE4B-93C3-8D97-AC35-86E4956F3BC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3125" y="2320599"/>
            <a:ext cx="2203023" cy="2084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72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/>
        </p:nvSpPr>
        <p:spPr>
          <a:xfrm>
            <a:off x="64950" y="474575"/>
            <a:ext cx="6171727" cy="29546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Multivariate (multiple) Linear Regression Regularization.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Suppose we have a OLS (Ordinary Linear Squared) regression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two parameters x1 &amp; x2 are not orthogonal, but in fact highly correlated.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Then there may be is infinite number of coefficients which will fit the model.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example, (x1 - x2), (10*x1 - 10*x2), (100*x1 - 100*x2), etc.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we are trying to minimize the cost function in the multidimensional 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space of coefficients, we will get an infinite diagonal groove (ridge) for x1=x2.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Any place at the bottom of this ridge is equally good for us.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we will get a big variability in possible values of coefficients for x1 &amp; x2.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solution will be unstable.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can reduce this variability by adding additional regularization factor like this: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17"/>
          <p:cNvPicPr preferRelativeResize="0"/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8703" y="4884808"/>
            <a:ext cx="3549800" cy="18104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</p:pic>
      <p:pic>
        <p:nvPicPr>
          <p:cNvPr id="118" name="Google Shape;118;p17"/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4525" y="223025"/>
            <a:ext cx="5296801" cy="266506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</p:pic>
      <p:pic>
        <p:nvPicPr>
          <p:cNvPr id="119" name="Google Shape;11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275" y="3415638"/>
            <a:ext cx="5267325" cy="88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 txBox="1"/>
          <p:nvPr/>
        </p:nvSpPr>
        <p:spPr>
          <a:xfrm>
            <a:off x="0" y="4231125"/>
            <a:ext cx="7025400" cy="255451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When we minimizing this expression, bigger  "lambda" value will cause smaller "beta" values, thus keeping the coefficients "beta" from becoming too large.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called "</a:t>
            </a:r>
            <a:r>
              <a:rPr lang="en-US" b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Ridge Regression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". It changes the infinitely long ridge into a local minimum.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</a:t>
            </a:r>
            <a:r>
              <a:rPr lang="en-US" b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Ridge </a:t>
            </a:r>
            <a:r>
              <a:rPr lang="en-US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Regression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we add a "</a:t>
            </a:r>
            <a:r>
              <a:rPr lang="en-US" b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regularization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 term as sum of squares (</a:t>
            </a:r>
            <a:r>
              <a:rPr lang="en-US" b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L2 norm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</a:t>
            </a:r>
            <a:r>
              <a:rPr lang="en-US" b="1">
                <a:solidFill>
                  <a:srgbClr val="0000FF"/>
                </a:solidFill>
                <a:latin typeface="Calibri"/>
                <a:cs typeface="Calibri"/>
                <a:sym typeface="Calibri"/>
              </a:rPr>
              <a:t>LASSO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Regression we use </a:t>
            </a:r>
            <a:r>
              <a:rPr lang="en-US" b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L1 norm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(sum of abs values),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where </a:t>
            </a:r>
            <a:r>
              <a:rPr lang="en-US" b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LASSO = Least Absolute Shrinkage and Selection Operator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lang="en-US" b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LASSO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favors solutions on the tips of the bounding surface for coefficients, where some of coefficients are zero. Thus it favors "</a:t>
            </a:r>
            <a:r>
              <a:rPr lang="en-US" b="1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sparse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 solutions.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combination of </a:t>
            </a:r>
            <a:r>
              <a:rPr lang="en-US" b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Ridge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b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LASSO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Regressions is called "</a:t>
            </a:r>
            <a:r>
              <a:rPr lang="en-US" b="1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Elastic Net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</a:t>
            </a:r>
            <a:endParaRPr/>
          </a:p>
        </p:txBody>
      </p:sp>
      <p:sp>
        <p:nvSpPr>
          <p:cNvPr id="121" name="Google Shape;121;p17"/>
          <p:cNvSpPr txBox="1"/>
          <p:nvPr/>
        </p:nvSpPr>
        <p:spPr>
          <a:xfrm>
            <a:off x="7561346" y="2958374"/>
            <a:ext cx="3683158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Ridge Regression is called Ridge ...</a:t>
            </a:r>
            <a:endParaRPr/>
          </a:p>
        </p:txBody>
      </p:sp>
      <p:sp>
        <p:nvSpPr>
          <p:cNvPr id="122" name="Google Shape;122;p17"/>
          <p:cNvSpPr txBox="1"/>
          <p:nvPr/>
        </p:nvSpPr>
        <p:spPr>
          <a:xfrm>
            <a:off x="7943116" y="4347739"/>
            <a:ext cx="3200973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LASSO favors sparse solutions</a:t>
            </a:r>
            <a:endParaRPr/>
          </a:p>
        </p:txBody>
      </p:sp>
      <p:sp>
        <p:nvSpPr>
          <p:cNvPr id="9" name="Google Shape;116;p17">
            <a:extLst>
              <a:ext uri="{FF2B5EF4-FFF2-40B4-BE49-F238E27FC236}">
                <a16:creationId xmlns:a16="http://schemas.microsoft.com/office/drawing/2014/main" id="{81FA2C27-92CF-90AA-173A-C92F8DF5D738}"/>
              </a:ext>
            </a:extLst>
          </p:cNvPr>
          <p:cNvSpPr txBox="1"/>
          <p:nvPr/>
        </p:nvSpPr>
        <p:spPr>
          <a:xfrm>
            <a:off x="0" y="-69343"/>
            <a:ext cx="702540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Regression: Ridge, LASSO, Elastic Net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9551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Linear Regression Explained with Python Examples - Data Analytics">
            <a:extLst>
              <a:ext uri="{FF2B5EF4-FFF2-40B4-BE49-F238E27FC236}">
                <a16:creationId xmlns:a16="http://schemas.microsoft.com/office/drawing/2014/main" id="{AB66FB3A-3578-984A-9411-BCBD1FFE8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9616" y="1867477"/>
            <a:ext cx="6674486" cy="4748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950561-39EA-C842-BE40-15C7609098E2}"/>
              </a:ext>
            </a:extLst>
          </p:cNvPr>
          <p:cNvSpPr txBox="1"/>
          <p:nvPr/>
        </p:nvSpPr>
        <p:spPr>
          <a:xfrm>
            <a:off x="101601" y="99598"/>
            <a:ext cx="3579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</a:rPr>
              <a:t>SST = SSR + SSE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C5AF5B-3885-F448-9782-F9204DF37234}"/>
              </a:ext>
            </a:extLst>
          </p:cNvPr>
          <p:cNvSpPr txBox="1"/>
          <p:nvPr/>
        </p:nvSpPr>
        <p:spPr>
          <a:xfrm>
            <a:off x="8244588" y="3714775"/>
            <a:ext cx="28463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Null hypothesis H</a:t>
            </a:r>
            <a:r>
              <a:rPr lang="en-US" b="1" baseline="-25000" dirty="0">
                <a:solidFill>
                  <a:srgbClr val="00B050"/>
                </a:solidFill>
              </a:rPr>
              <a:t>o</a:t>
            </a:r>
            <a:r>
              <a:rPr lang="en-US" dirty="0">
                <a:solidFill>
                  <a:srgbClr val="00B050"/>
                </a:solidFill>
              </a:rPr>
              <a:t>: </a:t>
            </a:r>
          </a:p>
          <a:p>
            <a:r>
              <a:rPr lang="en-US" dirty="0">
                <a:solidFill>
                  <a:srgbClr val="00B050"/>
                </a:solidFill>
              </a:rPr>
              <a:t>     no slope (horizontal model)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B5E1BDC4-E2E5-8E4A-8F47-C5BEA616D460}"/>
              </a:ext>
            </a:extLst>
          </p:cNvPr>
          <p:cNvSpPr/>
          <p:nvPr/>
        </p:nvSpPr>
        <p:spPr>
          <a:xfrm rot="10800000">
            <a:off x="6807200" y="3845580"/>
            <a:ext cx="1384300" cy="261610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404D9F-1E57-D548-B0E3-529569B224E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8810" y="99598"/>
            <a:ext cx="5251589" cy="15839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ABFF4B-1211-94E1-416C-A96CBE8D8468}"/>
              </a:ext>
            </a:extLst>
          </p:cNvPr>
          <p:cNvSpPr txBox="1"/>
          <p:nvPr/>
        </p:nvSpPr>
        <p:spPr>
          <a:xfrm>
            <a:off x="7078279" y="1867477"/>
            <a:ext cx="12751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Actual minus </a:t>
            </a:r>
            <a:r>
              <a:rPr lang="en-US" sz="1200" b="1" dirty="0">
                <a:solidFill>
                  <a:srgbClr val="00B050"/>
                </a:solidFill>
              </a:rPr>
              <a:t>H</a:t>
            </a:r>
            <a:r>
              <a:rPr lang="en-US" sz="1200" b="1" baseline="-25000" dirty="0">
                <a:solidFill>
                  <a:srgbClr val="00B050"/>
                </a:solidFill>
              </a:rPr>
              <a:t>o</a:t>
            </a:r>
            <a:r>
              <a:rPr lang="en-US" sz="12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E482C7-7889-AF16-C627-2BB6CFA72981}"/>
              </a:ext>
            </a:extLst>
          </p:cNvPr>
          <p:cNvSpPr txBox="1"/>
          <p:nvPr/>
        </p:nvSpPr>
        <p:spPr>
          <a:xfrm>
            <a:off x="8850830" y="1867477"/>
            <a:ext cx="12751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Model minus </a:t>
            </a:r>
            <a:r>
              <a:rPr lang="en-US" sz="1200" b="1" dirty="0">
                <a:solidFill>
                  <a:srgbClr val="00B050"/>
                </a:solidFill>
              </a:rPr>
              <a:t>H</a:t>
            </a:r>
            <a:r>
              <a:rPr lang="en-US" sz="1200" b="1" baseline="-25000" dirty="0">
                <a:solidFill>
                  <a:srgbClr val="00B050"/>
                </a:solidFill>
              </a:rPr>
              <a:t>o</a:t>
            </a:r>
            <a:endParaRPr 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4A17D8-27CF-8378-010A-5647BC7AE17C}"/>
              </a:ext>
            </a:extLst>
          </p:cNvPr>
          <p:cNvSpPr txBox="1"/>
          <p:nvPr/>
        </p:nvSpPr>
        <p:spPr>
          <a:xfrm>
            <a:off x="10505458" y="1878363"/>
            <a:ext cx="15341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Actual minus Model</a:t>
            </a:r>
          </a:p>
        </p:txBody>
      </p:sp>
    </p:spTree>
    <p:extLst>
      <p:ext uri="{BB962C8B-B14F-4D97-AF65-F5344CB8AC3E}">
        <p14:creationId xmlns:p14="http://schemas.microsoft.com/office/powerpoint/2010/main" val="3423116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760B01-D6AD-5642-9366-18648F258803}"/>
              </a:ext>
            </a:extLst>
          </p:cNvPr>
          <p:cNvSpPr txBox="1"/>
          <p:nvPr/>
        </p:nvSpPr>
        <p:spPr>
          <a:xfrm>
            <a:off x="0" y="572"/>
            <a:ext cx="4901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</a:rPr>
              <a:t>Linear Regression Output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7FAE0C-E5EB-184B-A202-D93226D160F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898" y="3754100"/>
            <a:ext cx="5657596" cy="30638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C63511-08F4-0346-B7BD-586D782348DF}"/>
              </a:ext>
            </a:extLst>
          </p:cNvPr>
          <p:cNvSpPr txBox="1"/>
          <p:nvPr/>
        </p:nvSpPr>
        <p:spPr>
          <a:xfrm>
            <a:off x="36576" y="581544"/>
            <a:ext cx="3328924" cy="6924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Example from "</a:t>
            </a:r>
            <a:r>
              <a:rPr lang="en-US" b="1" dirty="0" err="1">
                <a:solidFill>
                  <a:srgbClr val="00B050"/>
                </a:solidFill>
              </a:rPr>
              <a:t>zedstatistics</a:t>
            </a:r>
            <a:r>
              <a:rPr lang="en-US" dirty="0"/>
              <a:t>" channel</a:t>
            </a:r>
          </a:p>
          <a:p>
            <a:r>
              <a:rPr lang="en-US" dirty="0"/>
              <a:t>"Regression Output Explained"</a:t>
            </a:r>
          </a:p>
          <a:p>
            <a:r>
              <a:rPr lang="en-US" sz="1100" dirty="0">
                <a:hlinkClick r:id="rId3"/>
              </a:rPr>
              <a:t>https://www.youtube.com/watch?v=VvlqA-iO2HA</a:t>
            </a:r>
            <a:r>
              <a:rPr lang="en-US" sz="1100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DB90CF-A8FF-AE4E-974A-122E16949447}"/>
              </a:ext>
            </a:extLst>
          </p:cNvPr>
          <p:cNvSpPr txBox="1"/>
          <p:nvPr/>
        </p:nvSpPr>
        <p:spPr>
          <a:xfrm>
            <a:off x="36576" y="1407181"/>
            <a:ext cx="5803392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ANOVA Section (top left of output)</a:t>
            </a:r>
          </a:p>
          <a:p>
            <a:r>
              <a:rPr lang="en-US" b="1" dirty="0">
                <a:solidFill>
                  <a:srgbClr val="0070C0"/>
                </a:solidFill>
              </a:rPr>
              <a:t>SS</a:t>
            </a:r>
            <a:r>
              <a:rPr lang="en-US" dirty="0"/>
              <a:t> = Sum of Squares differences:</a:t>
            </a:r>
          </a:p>
          <a:p>
            <a:r>
              <a:rPr lang="en-US" sz="1200" b="1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Model    SS   = SSR             = diff(H</a:t>
            </a:r>
            <a:r>
              <a:rPr lang="en-US" sz="1200" b="1" baseline="-250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</a:t>
            </a:r>
            <a:r>
              <a:rPr lang="en-US" sz="1200" b="1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, model)</a:t>
            </a:r>
          </a:p>
          <a:p>
            <a:r>
              <a:rPr lang="en-US" sz="1200" b="1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Residual SS   = SSE             = diff(actual, model)</a:t>
            </a:r>
          </a:p>
          <a:p>
            <a:r>
              <a:rPr lang="en-US" sz="1200" b="1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Total    SS   = SST = SSR + SSE = diff(actual, H</a:t>
            </a:r>
            <a:r>
              <a:rPr lang="en-US" sz="1200" b="1" baseline="-250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</a:t>
            </a:r>
            <a:r>
              <a:rPr lang="en-US" sz="1200" b="1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r>
              <a:rPr lang="en-US" b="1" dirty="0">
                <a:solidFill>
                  <a:srgbClr val="0070C0"/>
                </a:solidFill>
              </a:rPr>
              <a:t>df</a:t>
            </a:r>
            <a:r>
              <a:rPr lang="en-US" dirty="0"/>
              <a:t> - degrees of freedom (in model or in number of variables)</a:t>
            </a:r>
          </a:p>
          <a:p>
            <a:r>
              <a:rPr lang="en-US" b="1" dirty="0">
                <a:solidFill>
                  <a:srgbClr val="0070C0"/>
                </a:solidFill>
              </a:rPr>
              <a:t>MS</a:t>
            </a:r>
            <a:r>
              <a:rPr lang="en-US" dirty="0"/>
              <a:t> – Mean Squares divided by respective </a:t>
            </a:r>
            <a:r>
              <a:rPr lang="en-US" b="1" dirty="0" err="1">
                <a:solidFill>
                  <a:srgbClr val="0070C0"/>
                </a:solidFill>
              </a:rPr>
              <a:t>df</a:t>
            </a:r>
            <a:r>
              <a:rPr lang="en-US" dirty="0"/>
              <a:t> </a:t>
            </a:r>
          </a:p>
          <a:p>
            <a:r>
              <a:rPr lang="en-US" b="1" dirty="0">
                <a:solidFill>
                  <a:srgbClr val="0070C0"/>
                </a:solidFill>
              </a:rPr>
              <a:t>T-values</a:t>
            </a:r>
            <a:r>
              <a:rPr lang="en-US" dirty="0"/>
              <a:t> – if large, it means that the coefficient is significant</a:t>
            </a:r>
          </a:p>
          <a:p>
            <a:r>
              <a:rPr lang="en-US" b="1" dirty="0">
                <a:solidFill>
                  <a:srgbClr val="0070C0"/>
                </a:solidFill>
              </a:rPr>
              <a:t>F-value</a:t>
            </a:r>
            <a:r>
              <a:rPr lang="en-US" dirty="0"/>
              <a:t> – if large, it means that at least one coefficient is significant</a:t>
            </a:r>
          </a:p>
          <a:p>
            <a:r>
              <a:rPr lang="en-US" dirty="0"/>
              <a:t>(rejecting the zero-slope null hypothesis)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40E6B8-437A-BF40-B516-9FA61837CF7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9204" y="3408113"/>
            <a:ext cx="2934320" cy="1897380"/>
          </a:xfrm>
          <a:prstGeom prst="rect">
            <a:avLst/>
          </a:prstGeom>
        </p:spPr>
      </p:pic>
      <p:sp>
        <p:nvSpPr>
          <p:cNvPr id="8" name="Left-Right Arrow 7">
            <a:extLst>
              <a:ext uri="{FF2B5EF4-FFF2-40B4-BE49-F238E27FC236}">
                <a16:creationId xmlns:a16="http://schemas.microsoft.com/office/drawing/2014/main" id="{394717A6-130B-C84E-8B42-3C2DFD5F6707}"/>
              </a:ext>
            </a:extLst>
          </p:cNvPr>
          <p:cNvSpPr/>
          <p:nvPr/>
        </p:nvSpPr>
        <p:spPr>
          <a:xfrm>
            <a:off x="5839968" y="4949952"/>
            <a:ext cx="1901952" cy="15849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1BAE37-84E0-6E46-A3A7-C8241948DD88}"/>
              </a:ext>
            </a:extLst>
          </p:cNvPr>
          <p:cNvSpPr txBox="1"/>
          <p:nvPr/>
        </p:nvSpPr>
        <p:spPr>
          <a:xfrm>
            <a:off x="5815583" y="4505730"/>
            <a:ext cx="1901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Reject Null Hypothesis</a:t>
            </a:r>
          </a:p>
          <a:p>
            <a:pPr algn="ctr"/>
            <a:r>
              <a:rPr lang="en-US" sz="1200" dirty="0"/>
              <a:t>b</a:t>
            </a:r>
            <a:r>
              <a:rPr lang="en-US" sz="1200" baseline="-25000" dirty="0"/>
              <a:t>1</a:t>
            </a:r>
            <a:r>
              <a:rPr lang="en-US" sz="1200" dirty="0"/>
              <a:t> = b</a:t>
            </a:r>
            <a:r>
              <a:rPr lang="en-US" sz="1200" baseline="-25000" dirty="0"/>
              <a:t>2</a:t>
            </a:r>
            <a:r>
              <a:rPr lang="en-US" sz="1200" dirty="0"/>
              <a:t> = b</a:t>
            </a:r>
            <a:r>
              <a:rPr lang="en-US" sz="1200" baseline="-25000" dirty="0"/>
              <a:t>3</a:t>
            </a:r>
            <a:r>
              <a:rPr lang="en-US" sz="1200" dirty="0"/>
              <a:t> = 0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632543E5-5AE8-D14D-B729-9222BDF95554}"/>
              </a:ext>
            </a:extLst>
          </p:cNvPr>
          <p:cNvSpPr/>
          <p:nvPr/>
        </p:nvSpPr>
        <p:spPr>
          <a:xfrm rot="10800000">
            <a:off x="5815584" y="6649277"/>
            <a:ext cx="280416" cy="1584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7D16F0-DC72-CD47-84D7-7AD498A2D099}"/>
              </a:ext>
            </a:extLst>
          </p:cNvPr>
          <p:cNvSpPr txBox="1"/>
          <p:nvPr/>
        </p:nvSpPr>
        <p:spPr>
          <a:xfrm>
            <a:off x="6049644" y="6418444"/>
            <a:ext cx="8252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Constant</a:t>
            </a:r>
          </a:p>
          <a:p>
            <a:r>
              <a:rPr lang="en-US" sz="1200" dirty="0"/>
              <a:t>Term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2292CA-41AA-5749-8B29-BC05955903B9}"/>
              </a:ext>
            </a:extLst>
          </p:cNvPr>
          <p:cNvSpPr txBox="1"/>
          <p:nvPr/>
        </p:nvSpPr>
        <p:spPr>
          <a:xfrm>
            <a:off x="5917182" y="69645"/>
            <a:ext cx="6211824" cy="29546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</a:rPr>
              <a:t>F-test of the overall significance and its P value.</a:t>
            </a:r>
          </a:p>
          <a:p>
            <a:endParaRPr lang="en-US" sz="800" dirty="0"/>
          </a:p>
          <a:p>
            <a:r>
              <a:rPr lang="en-US" dirty="0"/>
              <a:t>F-test can assess multiple coefficients simultaneously</a:t>
            </a:r>
          </a:p>
          <a:p>
            <a:r>
              <a:rPr lang="en-US" dirty="0"/>
              <a:t>(unlike the t-test which can assess only one regression coefficient at a time).</a:t>
            </a:r>
          </a:p>
          <a:p>
            <a:endParaRPr lang="en-US" dirty="0"/>
          </a:p>
          <a:p>
            <a:r>
              <a:rPr lang="en-US" dirty="0"/>
              <a:t>F-test compares a null hypothesis H</a:t>
            </a:r>
            <a:r>
              <a:rPr lang="en-US" baseline="-25000" dirty="0"/>
              <a:t>0</a:t>
            </a:r>
            <a:r>
              <a:rPr lang="en-US" dirty="0"/>
              <a:t> </a:t>
            </a:r>
          </a:p>
          <a:p>
            <a:r>
              <a:rPr lang="en-US" dirty="0"/>
              <a:t>("restricted" model with no slope predictors (zeros), </a:t>
            </a:r>
          </a:p>
          <a:p>
            <a:r>
              <a:rPr lang="en-US" dirty="0"/>
              <a:t> intercept-only model = b0 horizontal line) </a:t>
            </a:r>
          </a:p>
          <a:p>
            <a:r>
              <a:rPr lang="en-US" dirty="0"/>
              <a:t>to the "unrestricted" model with predictors (b</a:t>
            </a:r>
            <a:r>
              <a:rPr lang="en-US" baseline="-25000" dirty="0"/>
              <a:t>1</a:t>
            </a:r>
            <a:r>
              <a:rPr lang="en-US" dirty="0"/>
              <a:t>, ... b</a:t>
            </a:r>
            <a:r>
              <a:rPr lang="en-US" baseline="-25000" dirty="0"/>
              <a:t>p</a:t>
            </a:r>
            <a:r>
              <a:rPr lang="en-US" dirty="0"/>
              <a:t>), </a:t>
            </a:r>
          </a:p>
          <a:p>
            <a:r>
              <a:rPr lang="en-US" dirty="0"/>
              <a:t>where N=25 – number of points, p=3 - number of regression parameters.</a:t>
            </a:r>
          </a:p>
          <a:p>
            <a:endParaRPr lang="en-US" sz="1200" dirty="0"/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SSR / p         </a:t>
            </a:r>
            <a:r>
              <a:rPr lang="en-US" sz="12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explained variation     146.425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F = --------------- = --------------------- = -------- = 3.22</a:t>
            </a:r>
          </a:p>
          <a:p>
            <a:r>
              <a:rPr lang="en-US" sz="12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SSE / (N-p-1)    </a:t>
            </a:r>
            <a:r>
              <a:rPr lang="en-US" sz="12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unexplained variation    45.451</a:t>
            </a:r>
            <a:endParaRPr lang="en-US" sz="1200" baseline="-25000" dirty="0">
              <a:solidFill>
                <a:srgbClr val="00B05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8F3A35-6487-214F-8E9C-340BC8ED4186}"/>
              </a:ext>
            </a:extLst>
          </p:cNvPr>
          <p:cNvSpPr txBox="1"/>
          <p:nvPr/>
        </p:nvSpPr>
        <p:spPr>
          <a:xfrm>
            <a:off x="8119872" y="5413026"/>
            <a:ext cx="3669792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/>
              <a:t>Generally a random variate of the F-distribution</a:t>
            </a:r>
          </a:p>
          <a:p>
            <a:endParaRPr lang="en-US" sz="1200" dirty="0"/>
          </a:p>
          <a:p>
            <a:r>
              <a:rPr lang="en-US" sz="1200" dirty="0"/>
              <a:t>                 X = (U</a:t>
            </a:r>
            <a:r>
              <a:rPr lang="en-US" sz="1200" baseline="-25000" dirty="0"/>
              <a:t>1</a:t>
            </a:r>
            <a:r>
              <a:rPr lang="en-US" sz="1200" dirty="0"/>
              <a:t>/d</a:t>
            </a:r>
            <a:r>
              <a:rPr lang="en-US" sz="1200" baseline="-25000" dirty="0"/>
              <a:t>1</a:t>
            </a:r>
            <a:r>
              <a:rPr lang="en-US" sz="1200" dirty="0"/>
              <a:t>) / (U</a:t>
            </a:r>
            <a:r>
              <a:rPr lang="en-US" sz="1200" baseline="-25000" dirty="0"/>
              <a:t>2</a:t>
            </a:r>
            <a:r>
              <a:rPr lang="en-US" sz="1200" dirty="0"/>
              <a:t>/d</a:t>
            </a:r>
            <a:r>
              <a:rPr lang="en-US" sz="1200" baseline="-25000" dirty="0"/>
              <a:t>2</a:t>
            </a:r>
            <a:r>
              <a:rPr lang="en-US" sz="1200" dirty="0"/>
              <a:t>)</a:t>
            </a:r>
          </a:p>
          <a:p>
            <a:endParaRPr lang="en-US" sz="1200" dirty="0"/>
          </a:p>
          <a:p>
            <a:r>
              <a:rPr lang="en-US" sz="1200" dirty="0"/>
              <a:t>where U</a:t>
            </a:r>
            <a:r>
              <a:rPr lang="en-US" sz="1200" baseline="-25000" dirty="0"/>
              <a:t>1</a:t>
            </a:r>
            <a:r>
              <a:rPr lang="en-US" sz="1200" dirty="0"/>
              <a:t> and U</a:t>
            </a:r>
            <a:r>
              <a:rPr lang="en-US" sz="1200" baseline="-25000" dirty="0"/>
              <a:t>2</a:t>
            </a:r>
            <a:r>
              <a:rPr lang="en-US" sz="1200" dirty="0"/>
              <a:t> are independent </a:t>
            </a:r>
          </a:p>
          <a:p>
            <a:r>
              <a:rPr lang="en-US" sz="1200" dirty="0"/>
              <a:t>          and have chi-squared distributions </a:t>
            </a:r>
          </a:p>
          <a:p>
            <a:r>
              <a:rPr lang="en-US" sz="1200" dirty="0"/>
              <a:t>          with d</a:t>
            </a:r>
            <a:r>
              <a:rPr lang="en-US" sz="1200" baseline="-25000" dirty="0"/>
              <a:t>1</a:t>
            </a:r>
            <a:r>
              <a:rPr lang="en-US" sz="1200" dirty="0"/>
              <a:t> &amp; d</a:t>
            </a:r>
            <a:r>
              <a:rPr lang="en-US" sz="1200" baseline="-25000" dirty="0"/>
              <a:t>2</a:t>
            </a:r>
            <a:r>
              <a:rPr lang="en-US" sz="1200" dirty="0"/>
              <a:t> degrees of freedom respectively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7B1120-D586-3E4A-B801-EE517E70C322}"/>
              </a:ext>
            </a:extLst>
          </p:cNvPr>
          <p:cNvSpPr txBox="1"/>
          <p:nvPr/>
        </p:nvSpPr>
        <p:spPr>
          <a:xfrm>
            <a:off x="3458597" y="861905"/>
            <a:ext cx="2382383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</a:rPr>
              <a:t>Note Confusion about "R":</a:t>
            </a:r>
          </a:p>
          <a:p>
            <a:r>
              <a:rPr lang="en-US" sz="1200" dirty="0">
                <a:solidFill>
                  <a:srgbClr val="0070C0"/>
                </a:solidFill>
              </a:rPr>
              <a:t>SSR = SS for Regression Model</a:t>
            </a:r>
          </a:p>
          <a:p>
            <a:r>
              <a:rPr lang="en-US" sz="1200" dirty="0">
                <a:solidFill>
                  <a:srgbClr val="0070C0"/>
                </a:solidFill>
              </a:rPr>
              <a:t>SSE = SS for Residual</a:t>
            </a:r>
          </a:p>
        </p:txBody>
      </p:sp>
      <p:pic>
        <p:nvPicPr>
          <p:cNvPr id="12296" name="Picture 8" descr="Difference between Adjusted R-squared and R-squared">
            <a:extLst>
              <a:ext uri="{FF2B5EF4-FFF2-40B4-BE49-F238E27FC236}">
                <a16:creationId xmlns:a16="http://schemas.microsoft.com/office/drawing/2014/main" id="{0E8D7B4C-A659-4640-A3B2-425F6C0E49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42203" y="5676367"/>
            <a:ext cx="1865373" cy="404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ight Arrow 21">
            <a:extLst>
              <a:ext uri="{FF2B5EF4-FFF2-40B4-BE49-F238E27FC236}">
                <a16:creationId xmlns:a16="http://schemas.microsoft.com/office/drawing/2014/main" id="{CF837990-F53A-9D4F-8CEE-C21755A86AFA}"/>
              </a:ext>
            </a:extLst>
          </p:cNvPr>
          <p:cNvSpPr/>
          <p:nvPr/>
        </p:nvSpPr>
        <p:spPr>
          <a:xfrm rot="13147696">
            <a:off x="5691232" y="5502294"/>
            <a:ext cx="497573" cy="1173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AE7B15-E7AA-3496-8184-FC653B37D74C}"/>
              </a:ext>
            </a:extLst>
          </p:cNvPr>
          <p:cNvSpPr txBox="1"/>
          <p:nvPr/>
        </p:nvSpPr>
        <p:spPr>
          <a:xfrm>
            <a:off x="5815583" y="3159889"/>
            <a:ext cx="20236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>
                <a:solidFill>
                  <a:srgbClr val="00B050"/>
                </a:solidFill>
                <a:effectLst/>
                <a:latin typeface="Söhne"/>
              </a:rPr>
              <a:t>Here we have an interesting case: the high F-value means statistical significance, but the low R</a:t>
            </a:r>
            <a:r>
              <a:rPr lang="en-US" sz="1200" b="1" i="0" baseline="30000" dirty="0">
                <a:solidFill>
                  <a:srgbClr val="00B050"/>
                </a:solidFill>
                <a:effectLst/>
                <a:latin typeface="Söhne"/>
              </a:rPr>
              <a:t>2</a:t>
            </a:r>
            <a:r>
              <a:rPr lang="en-US" sz="1200" b="1" i="0" dirty="0">
                <a:solidFill>
                  <a:srgbClr val="00B050"/>
                </a:solidFill>
                <a:effectLst/>
                <a:latin typeface="Söhne"/>
              </a:rPr>
              <a:t> means high variability unexplained by the model</a:t>
            </a:r>
            <a:endParaRPr lang="en-US" sz="1200" b="1" dirty="0">
              <a:solidFill>
                <a:srgbClr val="00B050"/>
              </a:solidFill>
            </a:endParaRPr>
          </a:p>
        </p:txBody>
      </p:sp>
      <p:sp>
        <p:nvSpPr>
          <p:cNvPr id="17" name="Bent Arrow 16">
            <a:extLst>
              <a:ext uri="{FF2B5EF4-FFF2-40B4-BE49-F238E27FC236}">
                <a16:creationId xmlns:a16="http://schemas.microsoft.com/office/drawing/2014/main" id="{166C4F8E-27C4-A982-584A-9F56F75FB6EF}"/>
              </a:ext>
            </a:extLst>
          </p:cNvPr>
          <p:cNvSpPr/>
          <p:nvPr/>
        </p:nvSpPr>
        <p:spPr>
          <a:xfrm rot="10800000">
            <a:off x="10850784" y="2857292"/>
            <a:ext cx="866165" cy="2356964"/>
          </a:xfrm>
          <a:prstGeom prst="bentArrow">
            <a:avLst>
              <a:gd name="adj1" fmla="val 5900"/>
              <a:gd name="adj2" fmla="val 6625"/>
              <a:gd name="adj3" fmla="val 13450"/>
              <a:gd name="adj4" fmla="val 311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016BA1-EB92-9787-BD27-555D657712C1}"/>
              </a:ext>
            </a:extLst>
          </p:cNvPr>
          <p:cNvSpPr txBox="1"/>
          <p:nvPr/>
        </p:nvSpPr>
        <p:spPr>
          <a:xfrm>
            <a:off x="10870808" y="4787906"/>
            <a:ext cx="866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0" dirty="0">
                <a:solidFill>
                  <a:srgbClr val="00B050"/>
                </a:solidFill>
                <a:effectLst/>
                <a:latin typeface="Söhne"/>
              </a:rPr>
              <a:t>Reject H</a:t>
            </a:r>
            <a:r>
              <a:rPr lang="en-US" sz="1200" b="1" i="0" baseline="-25000" dirty="0">
                <a:solidFill>
                  <a:srgbClr val="00B050"/>
                </a:solidFill>
                <a:effectLst/>
                <a:latin typeface="Söhne"/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2219350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6FA95A-A464-9640-836F-7DE7726AFB70}"/>
              </a:ext>
            </a:extLst>
          </p:cNvPr>
          <p:cNvSpPr txBox="1"/>
          <p:nvPr/>
        </p:nvSpPr>
        <p:spPr>
          <a:xfrm>
            <a:off x="0" y="0"/>
            <a:ext cx="737416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F-distribution – used in F-test of the overall significance</a:t>
            </a:r>
          </a:p>
          <a:p>
            <a:endParaRPr lang="en-US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right-skewed distribution used most commonly in </a:t>
            </a:r>
            <a:r>
              <a:rPr lang="en-US" b="1" dirty="0">
                <a:solidFill>
                  <a:srgbClr val="00B050"/>
                </a:solidFill>
              </a:rPr>
              <a:t>ANOVA</a:t>
            </a:r>
            <a:r>
              <a:rPr lang="en-US" dirty="0"/>
              <a:t> (Analysis of Variance). </a:t>
            </a:r>
            <a:br>
              <a:rPr lang="en-US" dirty="0"/>
            </a:br>
            <a:r>
              <a:rPr lang="en-US" dirty="0"/>
              <a:t> - </a:t>
            </a:r>
            <a:r>
              <a:rPr lang="en-US" dirty="0">
                <a:hlinkClick r:id="rId2"/>
              </a:rPr>
              <a:t>https://en.wikipedia.org/wiki/F-distribution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named after Ronald Fisher and George W. </a:t>
            </a:r>
            <a:r>
              <a:rPr lang="en-US" dirty="0" err="1"/>
              <a:t>Snedecor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87F98A-A3DF-4E4E-A401-EDA0D3B2B39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3405" y="41591"/>
            <a:ext cx="3852672" cy="28895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24D50C-3DCC-8A44-A7EA-74F9711DBFA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7827" y="1790852"/>
            <a:ext cx="1328928" cy="15605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553CA0-6EFC-1D44-AEDB-1870ACF4C26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9254" y="1790852"/>
            <a:ext cx="1259593" cy="13289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4D0D4E-BAF6-5E49-9CA5-7416D6584A00}"/>
              </a:ext>
            </a:extLst>
          </p:cNvPr>
          <p:cNvSpPr txBox="1"/>
          <p:nvPr/>
        </p:nvSpPr>
        <p:spPr>
          <a:xfrm>
            <a:off x="541177" y="3485540"/>
            <a:ext cx="24737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Ronald Fisher 1890-1962</a:t>
            </a:r>
          </a:p>
          <a:p>
            <a:r>
              <a:rPr lang="en-US" dirty="0"/>
              <a:t>British. Developed the analysis of variance ANOVA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37B0D3-AB2B-2246-BA8A-2B2EDC8A1ECF}"/>
              </a:ext>
            </a:extLst>
          </p:cNvPr>
          <p:cNvSpPr txBox="1"/>
          <p:nvPr/>
        </p:nvSpPr>
        <p:spPr>
          <a:xfrm>
            <a:off x="3413068" y="3156356"/>
            <a:ext cx="2002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George W. </a:t>
            </a:r>
            <a:r>
              <a:rPr lang="en-US" dirty="0" err="1"/>
              <a:t>Snedecor</a:t>
            </a:r>
            <a:endParaRPr lang="en-US" dirty="0"/>
          </a:p>
          <a:p>
            <a:r>
              <a:rPr lang="en-US" dirty="0"/>
              <a:t>1881-1974, USA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AA36CA-9AC2-8345-9CF2-9725F292AC7C}"/>
              </a:ext>
            </a:extLst>
          </p:cNvPr>
          <p:cNvSpPr txBox="1"/>
          <p:nvPr/>
        </p:nvSpPr>
        <p:spPr>
          <a:xfrm>
            <a:off x="294694" y="4358316"/>
            <a:ext cx="580130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random variate of the F-distribution is a ratio:</a:t>
            </a:r>
          </a:p>
          <a:p>
            <a:endParaRPr lang="en-US" dirty="0"/>
          </a:p>
          <a:p>
            <a:r>
              <a:rPr lang="en-US" dirty="0"/>
              <a:t>                 </a:t>
            </a:r>
            <a:r>
              <a:rPr lang="en-US" b="1" dirty="0">
                <a:solidFill>
                  <a:srgbClr val="0070C0"/>
                </a:solidFill>
              </a:rPr>
              <a:t>F    =    Variance1 / Variance2    =    (U</a:t>
            </a:r>
            <a:r>
              <a:rPr lang="en-US" b="1" baseline="-25000" dirty="0">
                <a:solidFill>
                  <a:srgbClr val="0070C0"/>
                </a:solidFill>
              </a:rPr>
              <a:t>1</a:t>
            </a:r>
            <a:r>
              <a:rPr lang="en-US" b="1" dirty="0">
                <a:solidFill>
                  <a:srgbClr val="0070C0"/>
                </a:solidFill>
              </a:rPr>
              <a:t>/d</a:t>
            </a:r>
            <a:r>
              <a:rPr lang="en-US" b="1" baseline="-25000" dirty="0">
                <a:solidFill>
                  <a:srgbClr val="0070C0"/>
                </a:solidFill>
              </a:rPr>
              <a:t>1</a:t>
            </a:r>
            <a:r>
              <a:rPr lang="en-US" b="1" dirty="0">
                <a:solidFill>
                  <a:srgbClr val="0070C0"/>
                </a:solidFill>
              </a:rPr>
              <a:t>) / (U</a:t>
            </a:r>
            <a:r>
              <a:rPr lang="en-US" b="1" baseline="-25000" dirty="0">
                <a:solidFill>
                  <a:srgbClr val="0070C0"/>
                </a:solidFill>
              </a:rPr>
              <a:t>2</a:t>
            </a:r>
            <a:r>
              <a:rPr lang="en-US" b="1" dirty="0">
                <a:solidFill>
                  <a:srgbClr val="0070C0"/>
                </a:solidFill>
              </a:rPr>
              <a:t>/d</a:t>
            </a:r>
            <a:r>
              <a:rPr lang="en-US" b="1" baseline="-25000" dirty="0">
                <a:solidFill>
                  <a:srgbClr val="0070C0"/>
                </a:solidFill>
              </a:rPr>
              <a:t>2</a:t>
            </a:r>
            <a:r>
              <a:rPr lang="en-US" b="1" dirty="0">
                <a:solidFill>
                  <a:srgbClr val="0070C0"/>
                </a:solidFill>
              </a:rPr>
              <a:t>)</a:t>
            </a:r>
          </a:p>
          <a:p>
            <a:endParaRPr lang="en-US" dirty="0"/>
          </a:p>
          <a:p>
            <a:r>
              <a:rPr lang="en-US" dirty="0"/>
              <a:t>where U</a:t>
            </a:r>
            <a:r>
              <a:rPr lang="en-US" baseline="-25000" dirty="0"/>
              <a:t>1</a:t>
            </a:r>
            <a:r>
              <a:rPr lang="en-US" dirty="0"/>
              <a:t> and U</a:t>
            </a:r>
            <a:r>
              <a:rPr lang="en-US" baseline="-25000" dirty="0"/>
              <a:t>2</a:t>
            </a:r>
            <a:r>
              <a:rPr lang="en-US" dirty="0"/>
              <a:t> are independent and have chi-squared distributions </a:t>
            </a:r>
          </a:p>
          <a:p>
            <a:r>
              <a:rPr lang="en-US" dirty="0"/>
              <a:t>with d</a:t>
            </a:r>
            <a:r>
              <a:rPr lang="en-US" baseline="-25000" dirty="0"/>
              <a:t>1</a:t>
            </a:r>
            <a:r>
              <a:rPr lang="en-US" dirty="0"/>
              <a:t> &amp; d</a:t>
            </a:r>
            <a:r>
              <a:rPr lang="en-US" baseline="-25000" dirty="0"/>
              <a:t>2</a:t>
            </a:r>
            <a:r>
              <a:rPr lang="en-US" dirty="0"/>
              <a:t> degrees of freedom respectively.</a:t>
            </a:r>
          </a:p>
          <a:p>
            <a:endParaRPr lang="en-US" dirty="0"/>
          </a:p>
          <a:p>
            <a:r>
              <a:rPr lang="en-US" dirty="0"/>
              <a:t>If d1=d2=1000, the ratio looks like normal with peak ~1.</a:t>
            </a:r>
          </a:p>
          <a:p>
            <a:r>
              <a:rPr lang="en-US" dirty="0"/>
              <a:t>If numbers are smaller and not-equal – we get skewed shapes.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1022CD-2DA4-4A4B-B54E-1FB77AA975D2}"/>
              </a:ext>
            </a:extLst>
          </p:cNvPr>
          <p:cNvSpPr txBox="1"/>
          <p:nvPr/>
        </p:nvSpPr>
        <p:spPr>
          <a:xfrm>
            <a:off x="7040797" y="3072764"/>
            <a:ext cx="49142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F-tests: </a:t>
            </a:r>
          </a:p>
          <a:p>
            <a:r>
              <a:rPr lang="en-US" dirty="0"/>
              <a:t>We have two "populations" of data with normal distributions.</a:t>
            </a:r>
            <a:br>
              <a:rPr lang="en-US" dirty="0"/>
            </a:br>
            <a:r>
              <a:rPr lang="en-US" dirty="0"/>
              <a:t>Our Null hypothesis is that their variances are equal.</a:t>
            </a:r>
          </a:p>
          <a:p>
            <a:endParaRPr lang="en-US" dirty="0"/>
          </a:p>
          <a:p>
            <a:r>
              <a:rPr lang="en-US" dirty="0"/>
              <a:t>We calculate the F-value and look where it lands on the appropriate F-distribution to see whether it is significantly incompatible with this null hypothesis.</a:t>
            </a:r>
          </a:p>
        </p:txBody>
      </p:sp>
      <p:pic>
        <p:nvPicPr>
          <p:cNvPr id="1026" name="Picture 2" descr="One-Way ANOVA | Boundless Statistics">
            <a:extLst>
              <a:ext uri="{FF2B5EF4-FFF2-40B4-BE49-F238E27FC236}">
                <a16:creationId xmlns:a16="http://schemas.microsoft.com/office/drawing/2014/main" id="{C7A0F370-3D48-E849-8F8B-9F4001D1C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58675" y="4804666"/>
            <a:ext cx="2478531" cy="1713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1D965B6-0F2C-B341-AF91-8ED4C2EC8D78}"/>
              </a:ext>
            </a:extLst>
          </p:cNvPr>
          <p:cNvSpPr txBox="1"/>
          <p:nvPr/>
        </p:nvSpPr>
        <p:spPr>
          <a:xfrm>
            <a:off x="10308488" y="6364195"/>
            <a:ext cx="950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Reject H</a:t>
            </a:r>
            <a:r>
              <a:rPr lang="en-US" baseline="-25000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25AF86-378E-7449-82C0-54E6A73758B7}"/>
              </a:ext>
            </a:extLst>
          </p:cNvPr>
          <p:cNvSpPr txBox="1"/>
          <p:nvPr/>
        </p:nvSpPr>
        <p:spPr>
          <a:xfrm>
            <a:off x="7917298" y="6364196"/>
            <a:ext cx="10776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Accept H</a:t>
            </a:r>
            <a:r>
              <a:rPr lang="en-US" baseline="-25000" dirty="0">
                <a:solidFill>
                  <a:srgbClr val="0070C0"/>
                </a:solidFill>
              </a:rPr>
              <a:t>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B7F8C1-BB1C-B74E-8153-2318CDACD4C6}"/>
              </a:ext>
            </a:extLst>
          </p:cNvPr>
          <p:cNvSpPr txBox="1"/>
          <p:nvPr/>
        </p:nvSpPr>
        <p:spPr>
          <a:xfrm>
            <a:off x="9248982" y="5136684"/>
            <a:ext cx="1365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Critical Value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D9A19EEE-5A41-9D4C-9B39-BC7B377B7AD8}"/>
              </a:ext>
            </a:extLst>
          </p:cNvPr>
          <p:cNvSpPr/>
          <p:nvPr/>
        </p:nvSpPr>
        <p:spPr>
          <a:xfrm rot="1097658">
            <a:off x="9650120" y="5478495"/>
            <a:ext cx="45719" cy="3008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93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098067-0282-DB42-8808-778296890F0E}"/>
              </a:ext>
            </a:extLst>
          </p:cNvPr>
          <p:cNvSpPr txBox="1"/>
          <p:nvPr/>
        </p:nvSpPr>
        <p:spPr>
          <a:xfrm>
            <a:off x="256031" y="97536"/>
            <a:ext cx="8016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</a:rPr>
              <a:t>Linear Regression for Categorical Values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4FB0A4-E2DC-5A46-AD7E-48AAFDEFEA54}"/>
              </a:ext>
            </a:extLst>
          </p:cNvPr>
          <p:cNvSpPr txBox="1"/>
          <p:nvPr/>
        </p:nvSpPr>
        <p:spPr>
          <a:xfrm>
            <a:off x="7456419" y="855084"/>
            <a:ext cx="4020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B050"/>
                </a:solidFill>
              </a:rPr>
              <a:t>Basic Idea:</a:t>
            </a:r>
            <a:r>
              <a:rPr lang="en-US" sz="1800" b="1" dirty="0">
                <a:solidFill>
                  <a:srgbClr val="0070C0"/>
                </a:solidFill>
              </a:rPr>
              <a:t> </a:t>
            </a:r>
          </a:p>
          <a:p>
            <a:r>
              <a:rPr lang="en-US" sz="1800" b="1" dirty="0">
                <a:solidFill>
                  <a:srgbClr val="0070C0"/>
                </a:solidFill>
              </a:rPr>
              <a:t>Use one-hot encoding to convert </a:t>
            </a:r>
          </a:p>
          <a:p>
            <a:r>
              <a:rPr lang="en-US" sz="1800" b="1" dirty="0">
                <a:solidFill>
                  <a:srgbClr val="0070C0"/>
                </a:solidFill>
              </a:rPr>
              <a:t>categorical variable(s) to numeric.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116D9E-1D2B-7644-A7ED-E91DF8388AA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6608" y="1976840"/>
            <a:ext cx="5486400" cy="3683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9B8C39-0C47-9448-9B45-AC8E4479824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031" y="1169900"/>
            <a:ext cx="1788318" cy="28797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93C28F-75FC-0B4D-A6B4-5C910773A50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5649" y="1099584"/>
            <a:ext cx="2694984" cy="1435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4F0022-D454-C848-BFC5-FE5272EB35F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5649" y="2997290"/>
            <a:ext cx="3392564" cy="12666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D4A897-3FD9-7B48-BB0F-C54E73D34249}"/>
              </a:ext>
            </a:extLst>
          </p:cNvPr>
          <p:cNvSpPr txBox="1"/>
          <p:nvPr/>
        </p:nvSpPr>
        <p:spPr>
          <a:xfrm>
            <a:off x="256031" y="4512286"/>
            <a:ext cx="513035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 </a:t>
            </a:r>
            <a:r>
              <a:rPr lang="en-US" sz="11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os</a:t>
            </a:r>
            <a:r>
              <a:rPr lang="en-US" sz="11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sys, io</a:t>
            </a:r>
          </a:p>
          <a:p>
            <a:r>
              <a:rPr lang="en-US" sz="11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 pandas as pd</a:t>
            </a:r>
          </a:p>
          <a:p>
            <a:r>
              <a:rPr lang="en-US" sz="11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 </a:t>
            </a:r>
            <a:r>
              <a:rPr lang="en-US" sz="11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numpy</a:t>
            </a:r>
            <a:r>
              <a:rPr lang="en-US" sz="11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as np</a:t>
            </a:r>
          </a:p>
          <a:p>
            <a:r>
              <a:rPr lang="en-US" sz="11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 </a:t>
            </a:r>
            <a:r>
              <a:rPr lang="en-US" sz="11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statsmodels.api</a:t>
            </a:r>
            <a:r>
              <a:rPr lang="en-US" sz="11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as </a:t>
            </a:r>
            <a:r>
              <a:rPr lang="en-US" sz="11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sm</a:t>
            </a:r>
            <a:endParaRPr lang="en-US" sz="1100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1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 </a:t>
            </a:r>
            <a:r>
              <a:rPr lang="en-US" sz="11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sklearn</a:t>
            </a:r>
            <a:endParaRPr lang="en-US" sz="1100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1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from </a:t>
            </a:r>
            <a:r>
              <a:rPr lang="en-US" sz="11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sklearn.linear_model</a:t>
            </a:r>
            <a:r>
              <a:rPr lang="en-US" sz="11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import </a:t>
            </a:r>
            <a:r>
              <a:rPr lang="en-US" sz="11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LinearRegression</a:t>
            </a:r>
            <a:endParaRPr lang="en-US" sz="1100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1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 </a:t>
            </a:r>
            <a:r>
              <a:rPr lang="en-US" sz="11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matplotlib.pyplot</a:t>
            </a:r>
            <a:r>
              <a:rPr lang="en-US" sz="11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as </a:t>
            </a:r>
            <a:r>
              <a:rPr lang="en-US" sz="11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plt</a:t>
            </a:r>
            <a:endParaRPr lang="en-US" sz="1100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1100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1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.......</a:t>
            </a:r>
          </a:p>
          <a:p>
            <a:r>
              <a:rPr lang="en-US" sz="11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est</a:t>
            </a:r>
            <a:r>
              <a:rPr lang="en-US" sz="11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sz="11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sm.OLS</a:t>
            </a:r>
            <a:r>
              <a:rPr lang="en-US" sz="11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1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y_trainplusvalid</a:t>
            </a:r>
            <a:r>
              <a:rPr lang="en-US" sz="11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X2) </a:t>
            </a:r>
          </a:p>
          <a:p>
            <a:r>
              <a:rPr lang="en-US" sz="11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est2 = </a:t>
            </a:r>
            <a:r>
              <a:rPr lang="en-US" sz="11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est.fit</a:t>
            </a:r>
            <a:r>
              <a:rPr lang="en-US" sz="11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 </a:t>
            </a:r>
          </a:p>
          <a:p>
            <a:r>
              <a:rPr lang="en-US" sz="11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print(est2.summary())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0ECA5BD-3E69-384E-ADFD-BF80533B6A6A}"/>
              </a:ext>
            </a:extLst>
          </p:cNvPr>
          <p:cNvSpPr txBox="1"/>
          <p:nvPr/>
        </p:nvSpPr>
        <p:spPr>
          <a:xfrm>
            <a:off x="394549" y="831988"/>
            <a:ext cx="14298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Original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DD10DD-7274-3343-8759-8EB9B145085E}"/>
              </a:ext>
            </a:extLst>
          </p:cNvPr>
          <p:cNvSpPr txBox="1"/>
          <p:nvPr/>
        </p:nvSpPr>
        <p:spPr>
          <a:xfrm>
            <a:off x="2722744" y="2696054"/>
            <a:ext cx="2736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One-Hot Encoded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C70F40-60B7-B047-9653-2CDAD06E791E}"/>
              </a:ext>
            </a:extLst>
          </p:cNvPr>
          <p:cNvSpPr txBox="1"/>
          <p:nvPr/>
        </p:nvSpPr>
        <p:spPr>
          <a:xfrm>
            <a:off x="6805614" y="5763763"/>
            <a:ext cx="32138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See all code here:</a:t>
            </a:r>
          </a:p>
          <a:p>
            <a:r>
              <a:rPr lang="en-US" sz="1200" dirty="0"/>
              <a:t> - </a:t>
            </a:r>
            <a:r>
              <a:rPr lang="en-US" sz="1200" dirty="0">
                <a:hlinkClick r:id="rId7"/>
              </a:rPr>
              <a:t>https://github.com/lselector/notebooks/blob/master/Time_Series_Forecast_Multiple_Linear_Regression.ipynb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75042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6257E2-7D04-7C7F-6CBB-6C61FF6BAF4C}"/>
              </a:ext>
            </a:extLst>
          </p:cNvPr>
          <p:cNvSpPr txBox="1"/>
          <p:nvPr/>
        </p:nvSpPr>
        <p:spPr>
          <a:xfrm>
            <a:off x="0" y="0"/>
            <a:ext cx="7789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</a:rPr>
              <a:t>Regression - Handle Missing Values (nulls)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FD4377-E697-5F76-048C-2219B409C637}"/>
              </a:ext>
            </a:extLst>
          </p:cNvPr>
          <p:cNvSpPr txBox="1"/>
          <p:nvPr/>
        </p:nvSpPr>
        <p:spPr>
          <a:xfrm>
            <a:off x="6096000" y="767129"/>
            <a:ext cx="5960962" cy="35394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The word "</a:t>
            </a:r>
            <a:r>
              <a:rPr lang="en-US" b="1" dirty="0">
                <a:solidFill>
                  <a:srgbClr val="00B0F0"/>
                </a:solidFill>
              </a:rPr>
              <a:t>regression</a:t>
            </a:r>
            <a:r>
              <a:rPr lang="en-US" dirty="0"/>
              <a:t>" is mostly associated with </a:t>
            </a:r>
            <a:r>
              <a:rPr lang="en-US" b="1" dirty="0">
                <a:solidFill>
                  <a:srgbClr val="00B0F0"/>
                </a:solidFill>
              </a:rPr>
              <a:t>linear regression</a:t>
            </a:r>
            <a:r>
              <a:rPr lang="en-US" dirty="0"/>
              <a:t>, more specifically with </a:t>
            </a:r>
            <a:r>
              <a:rPr lang="en-US" b="1" dirty="0">
                <a:solidFill>
                  <a:srgbClr val="FF0000"/>
                </a:solidFill>
              </a:rPr>
              <a:t>OLS (Ordinary Least Squares)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Sometimes with </a:t>
            </a:r>
            <a:r>
              <a:rPr lang="en-US" b="1" dirty="0">
                <a:solidFill>
                  <a:srgbClr val="FF0000"/>
                </a:solidFill>
              </a:rPr>
              <a:t>Ridge Regression</a:t>
            </a:r>
            <a:r>
              <a:rPr lang="en-US" dirty="0"/>
              <a:t> - a version of linear regression which is used to </a:t>
            </a:r>
            <a:r>
              <a:rPr lang="en-US" dirty="0" err="1"/>
              <a:t>analyse</a:t>
            </a:r>
            <a:r>
              <a:rPr lang="en-US" dirty="0"/>
              <a:t> any data that suffers from multicollinearity (highly correlated features). This method performs </a:t>
            </a:r>
            <a:r>
              <a:rPr lang="en-US" b="1" dirty="0">
                <a:solidFill>
                  <a:srgbClr val="00B0F0"/>
                </a:solidFill>
              </a:rPr>
              <a:t>L2 regularization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But there are other types of regressors.</a:t>
            </a:r>
          </a:p>
          <a:p>
            <a:r>
              <a:rPr lang="en-US" dirty="0"/>
              <a:t>For example, you can use a </a:t>
            </a:r>
            <a:r>
              <a:rPr lang="en-US" b="1" dirty="0">
                <a:solidFill>
                  <a:srgbClr val="00B0F0"/>
                </a:solidFill>
              </a:rPr>
              <a:t>decision tree</a:t>
            </a:r>
            <a:r>
              <a:rPr lang="en-US" dirty="0"/>
              <a:t>, or ensembles of decision trees - </a:t>
            </a:r>
            <a:r>
              <a:rPr lang="en-US" b="1" dirty="0">
                <a:solidFill>
                  <a:srgbClr val="00B050"/>
                </a:solidFill>
              </a:rPr>
              <a:t>Random Forest Regressor </a:t>
            </a:r>
            <a:r>
              <a:rPr lang="en-US" dirty="0"/>
              <a:t>or </a:t>
            </a:r>
            <a:r>
              <a:rPr lang="en-US" b="1" dirty="0">
                <a:solidFill>
                  <a:srgbClr val="FF0000"/>
                </a:solidFill>
              </a:rPr>
              <a:t>Boosting Regressor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Ensemble models: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predict non-linear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not extrapolate – only predicts values within training range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versions of Boosting Regressor models can use data with missing values both for training and prediction.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FF3BD1-F3DE-92D2-5E62-48676C87E010}"/>
              </a:ext>
            </a:extLst>
          </p:cNvPr>
          <p:cNvSpPr txBox="1"/>
          <p:nvPr/>
        </p:nvSpPr>
        <p:spPr>
          <a:xfrm>
            <a:off x="135038" y="767129"/>
            <a:ext cx="5536419" cy="30469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Most linear regression algorithms can not handle missing values.</a:t>
            </a:r>
          </a:p>
          <a:p>
            <a:r>
              <a:rPr lang="en-US" dirty="0"/>
              <a:t>So you need either remove rows or columns with nulls from training data, or fill nulls with some reasonable values. </a:t>
            </a:r>
          </a:p>
          <a:p>
            <a:endParaRPr lang="en-US" dirty="0"/>
          </a:p>
          <a:p>
            <a:r>
              <a:rPr lang="en-US" dirty="0"/>
              <a:t>For example:</a:t>
            </a:r>
          </a:p>
          <a:p>
            <a:endParaRPr lang="en-US" dirty="0"/>
          </a:p>
          <a:p>
            <a:r>
              <a:rPr lang="en-US" sz="1200" dirty="0" err="1">
                <a:solidFill>
                  <a:srgbClr val="00B0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df.fillna</a:t>
            </a:r>
            <a:r>
              <a:rPr lang="en-US" sz="1200" dirty="0">
                <a:solidFill>
                  <a:srgbClr val="00B0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200" dirty="0" err="1">
                <a:solidFill>
                  <a:srgbClr val="00B0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df.mean</a:t>
            </a:r>
            <a:r>
              <a:rPr lang="en-US" sz="1200" dirty="0">
                <a:solidFill>
                  <a:srgbClr val="00B0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(), </a:t>
            </a:r>
            <a:r>
              <a:rPr lang="en-US" sz="1200" dirty="0" err="1">
                <a:solidFill>
                  <a:srgbClr val="00B0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inplace</a:t>
            </a:r>
            <a:r>
              <a:rPr lang="en-US" sz="1200" dirty="0">
                <a:solidFill>
                  <a:srgbClr val="00B0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=True) </a:t>
            </a:r>
          </a:p>
          <a:p>
            <a:r>
              <a:rPr lang="en-US" sz="1200" dirty="0" err="1">
                <a:solidFill>
                  <a:srgbClr val="00B0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df.fillna</a:t>
            </a:r>
            <a:r>
              <a:rPr lang="en-US" sz="1200" dirty="0">
                <a:solidFill>
                  <a:srgbClr val="00B0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200" dirty="0" err="1">
                <a:solidFill>
                  <a:srgbClr val="00B0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df.median</a:t>
            </a:r>
            <a:r>
              <a:rPr lang="en-US" sz="1200" dirty="0">
                <a:solidFill>
                  <a:srgbClr val="00B0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(), </a:t>
            </a:r>
            <a:r>
              <a:rPr lang="en-US" sz="1200" dirty="0" err="1">
                <a:solidFill>
                  <a:srgbClr val="00B0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inplace</a:t>
            </a:r>
            <a:r>
              <a:rPr lang="en-US" sz="1200" dirty="0">
                <a:solidFill>
                  <a:srgbClr val="00B0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=True)</a:t>
            </a:r>
          </a:p>
          <a:p>
            <a:r>
              <a:rPr lang="en-US" sz="1200" dirty="0" err="1">
                <a:solidFill>
                  <a:srgbClr val="00B0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myval</a:t>
            </a:r>
            <a:r>
              <a:rPr lang="en-US" sz="1200" dirty="0">
                <a:solidFill>
                  <a:srgbClr val="00B0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sz="1200" dirty="0" err="1">
                <a:solidFill>
                  <a:srgbClr val="00B0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df</a:t>
            </a:r>
            <a:r>
              <a:rPr lang="en-US" sz="1200" dirty="0">
                <a:solidFill>
                  <a:srgbClr val="00B0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['salary'].mode()[0]</a:t>
            </a:r>
          </a:p>
          <a:p>
            <a:r>
              <a:rPr lang="en-US" sz="1200" dirty="0" err="1">
                <a:solidFill>
                  <a:srgbClr val="00B0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df</a:t>
            </a:r>
            <a:r>
              <a:rPr lang="en-US" sz="1200" dirty="0">
                <a:solidFill>
                  <a:srgbClr val="00B0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['salary'] = </a:t>
            </a:r>
            <a:r>
              <a:rPr lang="en-US" sz="1200" dirty="0" err="1">
                <a:solidFill>
                  <a:srgbClr val="00B0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df</a:t>
            </a:r>
            <a:r>
              <a:rPr lang="en-US" sz="1200" dirty="0">
                <a:solidFill>
                  <a:srgbClr val="00B0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['salary'].</a:t>
            </a:r>
            <a:r>
              <a:rPr lang="en-US" sz="1200" dirty="0" err="1">
                <a:solidFill>
                  <a:srgbClr val="00B0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fillna</a:t>
            </a:r>
            <a:r>
              <a:rPr lang="en-US" sz="1200" dirty="0">
                <a:solidFill>
                  <a:srgbClr val="00B0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200" dirty="0" err="1">
                <a:solidFill>
                  <a:srgbClr val="00B0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myval</a:t>
            </a:r>
            <a:r>
              <a:rPr lang="en-US" sz="1200" dirty="0">
                <a:solidFill>
                  <a:srgbClr val="00B0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endParaRPr lang="en-US" sz="1200" dirty="0">
              <a:solidFill>
                <a:srgbClr val="00B0F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1200" dirty="0">
              <a:solidFill>
                <a:srgbClr val="00B0F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200" dirty="0">
                <a:solidFill>
                  <a:srgbClr val="00B0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from </a:t>
            </a:r>
            <a:r>
              <a:rPr lang="en-US" sz="1200" dirty="0" err="1">
                <a:solidFill>
                  <a:srgbClr val="00B0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sklearn.preprocessing</a:t>
            </a:r>
            <a:r>
              <a:rPr lang="en-US" sz="1200" dirty="0">
                <a:solidFill>
                  <a:srgbClr val="00B0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import Imputer </a:t>
            </a:r>
          </a:p>
          <a:p>
            <a:r>
              <a:rPr lang="en-US" sz="1200" dirty="0">
                <a:solidFill>
                  <a:srgbClr val="00B0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imputer = Imputer() </a:t>
            </a:r>
          </a:p>
          <a:p>
            <a:r>
              <a:rPr lang="en-US" sz="1200" dirty="0" err="1">
                <a:solidFill>
                  <a:srgbClr val="00B0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y_imputed</a:t>
            </a:r>
            <a:r>
              <a:rPr lang="en-US" sz="1200" dirty="0">
                <a:solidFill>
                  <a:srgbClr val="00B0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= </a:t>
            </a:r>
            <a:r>
              <a:rPr lang="en-US" sz="1200" dirty="0" err="1">
                <a:solidFill>
                  <a:srgbClr val="00B0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imputer.fit_transform</a:t>
            </a:r>
            <a:r>
              <a:rPr lang="en-US" sz="1200" dirty="0">
                <a:solidFill>
                  <a:srgbClr val="00B0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(y)</a:t>
            </a:r>
          </a:p>
        </p:txBody>
      </p:sp>
      <p:pic>
        <p:nvPicPr>
          <p:cNvPr id="7" name="Picture 191" descr="Linear Regression using Python. Linear Regression is usually the first… |  by Animesh Agarwal | Towards Data Science">
            <a:extLst>
              <a:ext uri="{FF2B5EF4-FFF2-40B4-BE49-F238E27FC236}">
                <a16:creationId xmlns:a16="http://schemas.microsoft.com/office/drawing/2014/main" id="{C88616AF-E161-80AF-DD54-84164E48F4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49233" y="4242692"/>
            <a:ext cx="3348002" cy="259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681830-5BD6-E7E6-6CAB-7228F6C8451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9287" y="4765912"/>
            <a:ext cx="6037675" cy="199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853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AFEF5C-D88E-AB40-A582-44278153535D}"/>
              </a:ext>
            </a:extLst>
          </p:cNvPr>
          <p:cNvSpPr txBox="1"/>
          <p:nvPr/>
        </p:nvSpPr>
        <p:spPr>
          <a:xfrm>
            <a:off x="84666" y="101598"/>
            <a:ext cx="502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Correlation and Regression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212745-E76C-5042-8284-5378351DB634}"/>
              </a:ext>
            </a:extLst>
          </p:cNvPr>
          <p:cNvSpPr txBox="1"/>
          <p:nvPr/>
        </p:nvSpPr>
        <p:spPr>
          <a:xfrm>
            <a:off x="84665" y="646523"/>
            <a:ext cx="3350197" cy="60016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Pearson Correlation   </a:t>
            </a:r>
            <a:r>
              <a:rPr lang="en-US" sz="2400" b="1" dirty="0">
                <a:solidFill>
                  <a:srgbClr val="0070C0"/>
                </a:solidFill>
              </a:rPr>
              <a:t>r</a:t>
            </a:r>
          </a:p>
          <a:p>
            <a:r>
              <a:rPr lang="en-US" sz="900" dirty="0">
                <a:hlinkClick r:id="rId3"/>
              </a:rPr>
              <a:t>https://</a:t>
            </a:r>
            <a:r>
              <a:rPr lang="en-US" sz="900" dirty="0" err="1">
                <a:hlinkClick r:id="rId3"/>
              </a:rPr>
              <a:t>en.wikipedia.org</a:t>
            </a:r>
            <a:r>
              <a:rPr lang="en-US" sz="900" dirty="0">
                <a:hlinkClick r:id="rId3"/>
              </a:rPr>
              <a:t>/wiki/</a:t>
            </a:r>
            <a:r>
              <a:rPr lang="en-US" sz="900" dirty="0" err="1">
                <a:hlinkClick r:id="rId3"/>
              </a:rPr>
              <a:t>Pearson_correlation_coefficient</a:t>
            </a:r>
            <a:endParaRPr lang="en-US" sz="900" dirty="0"/>
          </a:p>
        </p:txBody>
      </p:sp>
      <p:graphicFrame>
        <p:nvGraphicFramePr>
          <p:cNvPr id="7" name="Object 3" descr="An equation reads, r equals SP divided by square root of SS subscript X SS subscript Y.">
            <a:extLst>
              <a:ext uri="{FF2B5EF4-FFF2-40B4-BE49-F238E27FC236}">
                <a16:creationId xmlns:a16="http://schemas.microsoft.com/office/drawing/2014/main" id="{1BAE69CE-C1AE-4247-8CF6-BDBC3B5FB6F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0201" y="1580551"/>
          <a:ext cx="1645597" cy="8585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76240" imgH="457200" progId="Equation.DSMT4">
                  <p:embed/>
                </p:oleObj>
              </mc:Choice>
              <mc:Fallback>
                <p:oleObj name="Equation" r:id="rId4" imgW="876240" imgH="457200" progId="Equation.DSMT4">
                  <p:embed/>
                  <p:pic>
                    <p:nvPicPr>
                      <p:cNvPr id="7" name="Object 3" descr="An equation reads, r equals SP divided by square root of SS subscript X SS subscript Y.">
                        <a:extLst>
                          <a:ext uri="{FF2B5EF4-FFF2-40B4-BE49-F238E27FC236}">
                            <a16:creationId xmlns:a16="http://schemas.microsoft.com/office/drawing/2014/main" id="{1BAE69CE-C1AE-4247-8CF6-BDBC3B5FB6F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201" y="1580551"/>
                        <a:ext cx="1645597" cy="8585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F24AF0FB-2C68-C94E-8FAD-63EC040D852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62976" y="1457388"/>
            <a:ext cx="2942062" cy="1104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E9E20F-43B6-4143-82F1-9FFA69A420AB}"/>
              </a:ext>
            </a:extLst>
          </p:cNvPr>
          <p:cNvSpPr txBox="1"/>
          <p:nvPr/>
        </p:nvSpPr>
        <p:spPr>
          <a:xfrm>
            <a:off x="84665" y="5658328"/>
            <a:ext cx="2914812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r</a:t>
            </a: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en-US" sz="1600" dirty="0"/>
              <a:t> </a:t>
            </a:r>
            <a:r>
              <a:rPr lang="en-US" dirty="0"/>
              <a:t>can vary from -1 to 1:</a:t>
            </a:r>
          </a:p>
          <a:p>
            <a:r>
              <a:rPr lang="en-US" dirty="0"/>
              <a:t>-1 – perfect negative correlation</a:t>
            </a:r>
          </a:p>
          <a:p>
            <a:r>
              <a:rPr lang="en-US" dirty="0"/>
              <a:t>+1 – perfect positive correlation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CD6708-EC38-8741-AA12-36FF8B0D6856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11484"/>
            <a:ext cx="3350197" cy="19875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FF4474A-1C0D-3D42-98AA-2DC6FE0BBDF0}"/>
              </a:ext>
            </a:extLst>
          </p:cNvPr>
          <p:cNvSpPr txBox="1"/>
          <p:nvPr/>
        </p:nvSpPr>
        <p:spPr>
          <a:xfrm>
            <a:off x="10000684" y="1985587"/>
            <a:ext cx="206828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Karl Pearson</a:t>
            </a:r>
            <a:br>
              <a:rPr lang="en-US" dirty="0"/>
            </a:br>
            <a:r>
              <a:rPr lang="en-US" dirty="0"/>
              <a:t>(1857 - 1936)</a:t>
            </a:r>
          </a:p>
          <a:p>
            <a:pPr algn="ctr"/>
            <a:r>
              <a:rPr lang="en-US" dirty="0"/>
              <a:t>Famous English</a:t>
            </a:r>
          </a:p>
          <a:p>
            <a:pPr algn="ctr"/>
            <a:r>
              <a:rPr lang="en-US" dirty="0"/>
              <a:t>mathematician </a:t>
            </a:r>
          </a:p>
          <a:p>
            <a:pPr algn="ctr"/>
            <a:r>
              <a:rPr lang="en-US" dirty="0"/>
              <a:t>and biostatistician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63E6DE4-FC9B-5241-85B1-1313B14C012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9024" y="111484"/>
            <a:ext cx="1811606" cy="18116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F5ABF80-09BA-A04A-9DD2-79333A5D12B1}"/>
              </a:ext>
            </a:extLst>
          </p:cNvPr>
          <p:cNvSpPr txBox="1"/>
          <p:nvPr/>
        </p:nvSpPr>
        <p:spPr>
          <a:xfrm>
            <a:off x="84665" y="4282716"/>
            <a:ext cx="5029200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Pearson correlation is also known under names: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Pearson correlation coefficient (PCC)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Pearson's 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Pearson product-moment correlation coefficient (PPMCC)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Bivariate correlation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2BA5C64-0C74-1D4A-B81B-5F79DBCD3820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201" y="3090278"/>
            <a:ext cx="4275462" cy="72619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3B3E23E-7700-D34B-86E4-56141243BCC9}"/>
              </a:ext>
            </a:extLst>
          </p:cNvPr>
          <p:cNvSpPr txBox="1"/>
          <p:nvPr/>
        </p:nvSpPr>
        <p:spPr>
          <a:xfrm>
            <a:off x="3351017" y="5716897"/>
            <a:ext cx="3041742" cy="80021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</a:t>
            </a:r>
            <a:r>
              <a:rPr lang="en-US" b="1" baseline="30000" dirty="0">
                <a:solidFill>
                  <a:srgbClr val="0070C0"/>
                </a:solidFill>
              </a:rPr>
              <a:t>2</a:t>
            </a:r>
            <a:r>
              <a:rPr lang="en-US" dirty="0"/>
              <a:t> is the square of the Pearson's correlation coefficient </a:t>
            </a:r>
            <a:r>
              <a:rPr lang="en-US" sz="1800" b="1" dirty="0">
                <a:solidFill>
                  <a:srgbClr val="0070C0"/>
                </a:solidFill>
              </a:rPr>
              <a:t>r</a:t>
            </a:r>
            <a:r>
              <a:rPr lang="en-US" dirty="0"/>
              <a:t> (for a single regressor, fitted by least squares)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76500A-9C85-DD67-D92E-8638DC8454DD}"/>
              </a:ext>
            </a:extLst>
          </p:cNvPr>
          <p:cNvSpPr txBox="1"/>
          <p:nvPr/>
        </p:nvSpPr>
        <p:spPr>
          <a:xfrm>
            <a:off x="5030174" y="2616529"/>
            <a:ext cx="2068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0B0F0"/>
                </a:solidFill>
              </a:rPr>
              <a:t>SS = Sum of Squares</a:t>
            </a:r>
          </a:p>
          <a:p>
            <a:r>
              <a:rPr lang="en-US">
                <a:solidFill>
                  <a:srgbClr val="00B0F0"/>
                </a:solidFill>
              </a:rPr>
              <a:t>SP = Sum of Products</a:t>
            </a:r>
          </a:p>
        </p:txBody>
      </p:sp>
      <p:pic>
        <p:nvPicPr>
          <p:cNvPr id="11286" name="Picture 22" descr="Correlation Coefficient | Types, Formulas &amp; Examples">
            <a:extLst>
              <a:ext uri="{FF2B5EF4-FFF2-40B4-BE49-F238E27FC236}">
                <a16:creationId xmlns:a16="http://schemas.microsoft.com/office/drawing/2014/main" id="{218CF457-652E-EE7F-080C-1E8D9265C8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9290"/>
          <a:stretch/>
        </p:blipFill>
        <p:spPr bwMode="auto">
          <a:xfrm>
            <a:off x="6661505" y="4529537"/>
            <a:ext cx="5407465" cy="19875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21FAEE-AB5D-F99F-F8AA-CB156EA2CB61}"/>
              </a:ext>
            </a:extLst>
          </p:cNvPr>
          <p:cNvSpPr txBox="1"/>
          <p:nvPr/>
        </p:nvSpPr>
        <p:spPr>
          <a:xfrm>
            <a:off x="6963508" y="3994594"/>
            <a:ext cx="1125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00B0F0"/>
                </a:solidFill>
              </a:rPr>
              <a:t>r =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EA2D26-6757-78E7-3DCC-2B2FA1D11AA8}"/>
              </a:ext>
            </a:extLst>
          </p:cNvPr>
          <p:cNvSpPr txBox="1"/>
          <p:nvPr/>
        </p:nvSpPr>
        <p:spPr>
          <a:xfrm>
            <a:off x="8802328" y="4006317"/>
            <a:ext cx="1125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00B0F0"/>
                </a:solidFill>
              </a:rPr>
              <a:t>r = 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BF06BCD-886D-943A-A610-12A735D9BB24}"/>
              </a:ext>
            </a:extLst>
          </p:cNvPr>
          <p:cNvSpPr txBox="1"/>
          <p:nvPr/>
        </p:nvSpPr>
        <p:spPr>
          <a:xfrm>
            <a:off x="10659689" y="3994594"/>
            <a:ext cx="12809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>
                <a:solidFill>
                  <a:srgbClr val="00B0F0"/>
                </a:solidFill>
              </a:rPr>
              <a:t>r = -1</a:t>
            </a:r>
          </a:p>
        </p:txBody>
      </p:sp>
    </p:spTree>
    <p:extLst>
      <p:ext uri="{BB962C8B-B14F-4D97-AF65-F5344CB8AC3E}">
        <p14:creationId xmlns:p14="http://schemas.microsoft.com/office/powerpoint/2010/main" val="2301160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B5F268-965F-C142-A102-83C02389B555}"/>
              </a:ext>
            </a:extLst>
          </p:cNvPr>
          <p:cNvSpPr txBox="1"/>
          <p:nvPr/>
        </p:nvSpPr>
        <p:spPr>
          <a:xfrm>
            <a:off x="123661" y="549953"/>
            <a:ext cx="5818641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Linear Regression = draw a line through experimental points.</a:t>
            </a:r>
          </a:p>
          <a:p>
            <a:r>
              <a:rPr lang="en-US" dirty="0"/>
              <a:t>  - </a:t>
            </a:r>
            <a:r>
              <a:rPr lang="en-US" dirty="0">
                <a:hlinkClick r:id="rId2"/>
              </a:rPr>
              <a:t>https://en.wikipedia.org/wiki/Linear_regression</a:t>
            </a:r>
            <a:r>
              <a:rPr lang="en-US" dirty="0"/>
              <a:t> </a:t>
            </a:r>
          </a:p>
          <a:p>
            <a:r>
              <a:rPr lang="en-US" dirty="0"/>
              <a:t>  - </a:t>
            </a:r>
            <a:r>
              <a:rPr lang="en-US" dirty="0">
                <a:hlinkClick r:id="rId3"/>
              </a:rPr>
              <a:t>https://en.wikipedia.org/wiki/Simple_linear_regression</a:t>
            </a:r>
            <a:endParaRPr lang="en-US" dirty="0"/>
          </a:p>
          <a:p>
            <a:r>
              <a:rPr lang="en-US" dirty="0"/>
              <a:t>  - </a:t>
            </a:r>
            <a:r>
              <a:rPr lang="en-US" dirty="0">
                <a:hlinkClick r:id="rId4"/>
              </a:rPr>
              <a:t>https://paternogbc.shinyapps.io/SS_regression/</a:t>
            </a:r>
            <a:r>
              <a:rPr lang="en-US" dirty="0"/>
              <a:t> - play with it</a:t>
            </a:r>
          </a:p>
          <a:p>
            <a:r>
              <a:rPr lang="en-US" dirty="0"/>
              <a:t>We derive linear model by minimization the mean square error (MSE):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2EEA3B-9D50-A145-B8FE-B6686486D979}"/>
              </a:ext>
            </a:extLst>
          </p:cNvPr>
          <p:cNvSpPr txBox="1"/>
          <p:nvPr/>
        </p:nvSpPr>
        <p:spPr>
          <a:xfrm>
            <a:off x="6858000" y="34297"/>
            <a:ext cx="5334000" cy="209288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When drawing a curve through experimental points, </a:t>
            </a:r>
          </a:p>
          <a:p>
            <a:r>
              <a:rPr lang="en-US" dirty="0"/>
              <a:t>it is very important to estimate how good this curve </a:t>
            </a:r>
          </a:p>
          <a:p>
            <a:r>
              <a:rPr lang="en-US" dirty="0"/>
              <a:t>fits the data, and if fitting the data with this curve makes sense. </a:t>
            </a:r>
          </a:p>
          <a:p>
            <a:r>
              <a:rPr lang="en-US" dirty="0"/>
              <a:t>For this you can use the </a:t>
            </a:r>
            <a:r>
              <a:rPr lang="en-US" b="1" dirty="0">
                <a:solidFill>
                  <a:srgbClr val="0070C0"/>
                </a:solidFill>
              </a:rPr>
              <a:t>Coefficient of Determination R</a:t>
            </a:r>
            <a:r>
              <a:rPr lang="en-US" b="1" baseline="30000" dirty="0">
                <a:solidFill>
                  <a:srgbClr val="0070C0"/>
                </a:solidFill>
              </a:rPr>
              <a:t>2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    –  </a:t>
            </a:r>
            <a:r>
              <a:rPr lang="en-US" dirty="0">
                <a:hlinkClick r:id="rId5"/>
              </a:rPr>
              <a:t>https://en.wikipedia.org/wiki/Coefficient_of_determination</a:t>
            </a:r>
            <a:r>
              <a:rPr lang="en-US" dirty="0"/>
              <a:t>  </a:t>
            </a:r>
          </a:p>
          <a:p>
            <a:r>
              <a:rPr lang="en-US" dirty="0"/>
              <a:t>“</a:t>
            </a:r>
            <a:r>
              <a:rPr lang="en-US" b="1" dirty="0">
                <a:solidFill>
                  <a:srgbClr val="0070C0"/>
                </a:solidFill>
              </a:rPr>
              <a:t>R squared</a:t>
            </a:r>
            <a:r>
              <a:rPr lang="en-US" dirty="0"/>
              <a:t>” is a number between 0 and 1. </a:t>
            </a:r>
            <a:br>
              <a:rPr lang="en-US" dirty="0"/>
            </a:br>
            <a:r>
              <a:rPr lang="en-US" b="1" dirty="0">
                <a:solidFill>
                  <a:srgbClr val="0070C0"/>
                </a:solidFill>
              </a:rPr>
              <a:t>R</a:t>
            </a:r>
            <a:r>
              <a:rPr lang="en-US" b="1" baseline="30000" dirty="0">
                <a:solidFill>
                  <a:srgbClr val="0070C0"/>
                </a:solidFill>
              </a:rPr>
              <a:t>2</a:t>
            </a:r>
            <a:r>
              <a:rPr lang="en-US" dirty="0"/>
              <a:t> close to 1 – good model. </a:t>
            </a:r>
          </a:p>
          <a:p>
            <a:r>
              <a:rPr lang="en-US" b="1" dirty="0">
                <a:solidFill>
                  <a:srgbClr val="0070C0"/>
                </a:solidFill>
              </a:rPr>
              <a:t>R</a:t>
            </a:r>
            <a:r>
              <a:rPr lang="en-US" b="1" baseline="30000" dirty="0">
                <a:solidFill>
                  <a:srgbClr val="0070C0"/>
                </a:solidFill>
              </a:rPr>
              <a:t>2</a:t>
            </a:r>
            <a:r>
              <a:rPr lang="en-US" dirty="0"/>
              <a:t>  = </a:t>
            </a:r>
            <a:r>
              <a:rPr lang="en-US" b="1" dirty="0"/>
              <a:t>r</a:t>
            </a:r>
            <a:r>
              <a:rPr lang="en-US" b="1" baseline="30000" dirty="0"/>
              <a:t>2</a:t>
            </a:r>
            <a:r>
              <a:rPr lang="en-US" dirty="0"/>
              <a:t>  (the square of the Pearson's correlation coefficient </a:t>
            </a:r>
            <a:r>
              <a:rPr lang="en-US" sz="1800" b="1" dirty="0">
                <a:solidFill>
                  <a:srgbClr val="0070C0"/>
                </a:solidFill>
              </a:rPr>
              <a:t>r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              (for a single regressor, fitted by least squares)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0E0B71-9796-224E-B0B8-1567F37D9C0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2745" y="2295151"/>
            <a:ext cx="5168900" cy="1765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A5B322-C61E-494A-91E3-E7BEA2067D6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53411" y="1767480"/>
            <a:ext cx="2436951" cy="7335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B08050-696D-8F46-A2BD-EEF8FA37E114}"/>
              </a:ext>
            </a:extLst>
          </p:cNvPr>
          <p:cNvSpPr txBox="1"/>
          <p:nvPr/>
        </p:nvSpPr>
        <p:spPr>
          <a:xfrm>
            <a:off x="111513" y="2478676"/>
            <a:ext cx="6113441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We take partial derivatives by two coefficients - and solve system of 2 equations, and after some algebraic transformations, we derive the standard </a:t>
            </a:r>
            <a:r>
              <a:rPr lang="en-US" b="1" dirty="0">
                <a:solidFill>
                  <a:srgbClr val="0070C0"/>
                </a:solidFill>
              </a:rPr>
              <a:t>OLS</a:t>
            </a:r>
            <a:r>
              <a:rPr lang="en-US" dirty="0"/>
              <a:t> method (</a:t>
            </a:r>
            <a:r>
              <a:rPr lang="en-US" b="1" dirty="0">
                <a:solidFill>
                  <a:srgbClr val="0070C0"/>
                </a:solidFill>
              </a:rPr>
              <a:t>OLS = Ordinary Least Squares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dirty="0" err="1">
                <a:solidFill>
                  <a:srgbClr val="00B0F0"/>
                </a:solidFill>
              </a:rPr>
              <a:t>y</a:t>
            </a:r>
            <a:r>
              <a:rPr lang="en-US" baseline="-25000" dirty="0" err="1">
                <a:solidFill>
                  <a:srgbClr val="00B0F0"/>
                </a:solidFill>
              </a:rPr>
              <a:t>m</a:t>
            </a:r>
            <a:r>
              <a:rPr lang="en-US" dirty="0">
                <a:solidFill>
                  <a:srgbClr val="00B0F0"/>
                </a:solidFill>
              </a:rPr>
              <a:t> = </a:t>
            </a:r>
            <a:r>
              <a:rPr lang="en-US" dirty="0" err="1">
                <a:solidFill>
                  <a:srgbClr val="00B0F0"/>
                </a:solidFill>
              </a:rPr>
              <a:t>y</a:t>
            </a:r>
            <a:r>
              <a:rPr lang="en-US" baseline="-25000" dirty="0" err="1">
                <a:solidFill>
                  <a:srgbClr val="00B0F0"/>
                </a:solidFill>
              </a:rPr>
              <a:t>mean</a:t>
            </a:r>
            <a:r>
              <a:rPr lang="en-US" dirty="0">
                <a:solidFill>
                  <a:srgbClr val="00B0F0"/>
                </a:solidFill>
              </a:rPr>
              <a:t> = sum(y)/N       var(x) = variance(x) = sum((x-</a:t>
            </a:r>
            <a:r>
              <a:rPr lang="en-US" dirty="0" err="1">
                <a:solidFill>
                  <a:srgbClr val="00B0F0"/>
                </a:solidFill>
              </a:rPr>
              <a:t>x</a:t>
            </a:r>
            <a:r>
              <a:rPr lang="en-US" baseline="-25000" dirty="0" err="1">
                <a:solidFill>
                  <a:srgbClr val="00B0F0"/>
                </a:solidFill>
              </a:rPr>
              <a:t>m</a:t>
            </a:r>
            <a:r>
              <a:rPr lang="en-US" dirty="0">
                <a:solidFill>
                  <a:srgbClr val="00B0F0"/>
                </a:solidFill>
              </a:rPr>
              <a:t>)</a:t>
            </a:r>
            <a:r>
              <a:rPr lang="en-US" baseline="30000" dirty="0">
                <a:solidFill>
                  <a:srgbClr val="00B0F0"/>
                </a:solidFill>
              </a:rPr>
              <a:t>2</a:t>
            </a:r>
            <a:r>
              <a:rPr lang="en-US" dirty="0">
                <a:solidFill>
                  <a:srgbClr val="00B0F0"/>
                </a:solidFill>
              </a:rPr>
              <a:t>)</a:t>
            </a:r>
          </a:p>
          <a:p>
            <a:r>
              <a:rPr lang="en-US" dirty="0" err="1">
                <a:solidFill>
                  <a:srgbClr val="00B0F0"/>
                </a:solidFill>
              </a:rPr>
              <a:t>x</a:t>
            </a:r>
            <a:r>
              <a:rPr lang="en-US" baseline="-25000" dirty="0" err="1">
                <a:solidFill>
                  <a:srgbClr val="00B0F0"/>
                </a:solidFill>
              </a:rPr>
              <a:t>m</a:t>
            </a:r>
            <a:r>
              <a:rPr lang="en-US" dirty="0">
                <a:solidFill>
                  <a:srgbClr val="00B0F0"/>
                </a:solidFill>
              </a:rPr>
              <a:t> = </a:t>
            </a:r>
            <a:r>
              <a:rPr lang="en-US" dirty="0" err="1">
                <a:solidFill>
                  <a:srgbClr val="00B0F0"/>
                </a:solidFill>
              </a:rPr>
              <a:t>x</a:t>
            </a:r>
            <a:r>
              <a:rPr lang="en-US" baseline="-25000" dirty="0" err="1">
                <a:solidFill>
                  <a:srgbClr val="00B0F0"/>
                </a:solidFill>
              </a:rPr>
              <a:t>mean</a:t>
            </a:r>
            <a:r>
              <a:rPr lang="en-US" dirty="0">
                <a:solidFill>
                  <a:srgbClr val="00B0F0"/>
                </a:solidFill>
              </a:rPr>
              <a:t> = sum(x)/N       </a:t>
            </a:r>
            <a:r>
              <a:rPr lang="en-US" dirty="0" err="1">
                <a:solidFill>
                  <a:srgbClr val="00B0F0"/>
                </a:solidFill>
              </a:rPr>
              <a:t>covar</a:t>
            </a:r>
            <a:r>
              <a:rPr lang="en-US" dirty="0">
                <a:solidFill>
                  <a:srgbClr val="00B0F0"/>
                </a:solidFill>
              </a:rPr>
              <a:t>(</a:t>
            </a:r>
            <a:r>
              <a:rPr lang="en-US" dirty="0" err="1">
                <a:solidFill>
                  <a:srgbClr val="00B0F0"/>
                </a:solidFill>
              </a:rPr>
              <a:t>x,y</a:t>
            </a:r>
            <a:r>
              <a:rPr lang="en-US" dirty="0">
                <a:solidFill>
                  <a:srgbClr val="00B0F0"/>
                </a:solidFill>
              </a:rPr>
              <a:t>) = covariance(</a:t>
            </a:r>
            <a:r>
              <a:rPr lang="en-US" dirty="0" err="1">
                <a:solidFill>
                  <a:srgbClr val="00B0F0"/>
                </a:solidFill>
              </a:rPr>
              <a:t>x,y</a:t>
            </a:r>
            <a:r>
              <a:rPr lang="en-US" dirty="0">
                <a:solidFill>
                  <a:srgbClr val="00B0F0"/>
                </a:solidFill>
              </a:rPr>
              <a:t>) = sum((y-</a:t>
            </a:r>
            <a:r>
              <a:rPr lang="en-US" dirty="0" err="1">
                <a:solidFill>
                  <a:srgbClr val="00B0F0"/>
                </a:solidFill>
              </a:rPr>
              <a:t>y</a:t>
            </a:r>
            <a:r>
              <a:rPr lang="en-US" baseline="-25000" dirty="0" err="1">
                <a:solidFill>
                  <a:srgbClr val="00B0F0"/>
                </a:solidFill>
              </a:rPr>
              <a:t>m</a:t>
            </a:r>
            <a:r>
              <a:rPr lang="en-US" dirty="0">
                <a:solidFill>
                  <a:srgbClr val="00B0F0"/>
                </a:solidFill>
              </a:rPr>
              <a:t>)*(x-</a:t>
            </a:r>
            <a:r>
              <a:rPr lang="en-US" dirty="0" err="1">
                <a:solidFill>
                  <a:srgbClr val="00B0F0"/>
                </a:solidFill>
              </a:rPr>
              <a:t>x</a:t>
            </a:r>
            <a:r>
              <a:rPr lang="en-US" baseline="-25000" dirty="0" err="1">
                <a:solidFill>
                  <a:srgbClr val="00B0F0"/>
                </a:solidFill>
              </a:rPr>
              <a:t>m</a:t>
            </a:r>
            <a:r>
              <a:rPr lang="en-US" dirty="0">
                <a:solidFill>
                  <a:srgbClr val="00B0F0"/>
                </a:solidFill>
              </a:rPr>
              <a:t>))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8DB97D-009D-4148-8872-89E0506D1946}"/>
              </a:ext>
            </a:extLst>
          </p:cNvPr>
          <p:cNvSpPr txBox="1"/>
          <p:nvPr/>
        </p:nvSpPr>
        <p:spPr>
          <a:xfrm>
            <a:off x="111512" y="5569985"/>
            <a:ext cx="29690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y-GB" dirty="0"/>
              <a:t>Standard Error of regression slope: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3EC09B-6448-7A4B-A837-82C57BDAC2F4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096" y="5996499"/>
            <a:ext cx="2517913" cy="7169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10D6B5-E2B3-0946-9F82-1B2469879F1E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0362" y="4256781"/>
            <a:ext cx="1748491" cy="6426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32EDCC-7AAA-284A-8E96-9A90AE9F5A02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3470" y="4874501"/>
            <a:ext cx="3506915" cy="58086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8E6AE66-7E6F-714F-979D-2B12578D53C4}"/>
              </a:ext>
            </a:extLst>
          </p:cNvPr>
          <p:cNvSpPr txBox="1"/>
          <p:nvPr/>
        </p:nvSpPr>
        <p:spPr>
          <a:xfrm>
            <a:off x="7430462" y="5449714"/>
            <a:ext cx="47310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where:</a:t>
            </a:r>
          </a:p>
          <a:p>
            <a:r>
              <a:rPr lang="en-US" dirty="0"/>
              <a:t>SS = Sum of Squared </a:t>
            </a:r>
          </a:p>
          <a:p>
            <a:r>
              <a:rPr lang="en-US" dirty="0"/>
              <a:t>   RES – residual errors = diffs between model and points)</a:t>
            </a:r>
          </a:p>
          <a:p>
            <a:r>
              <a:rPr lang="en-US" dirty="0"/>
              <a:t>   TOT – total, diffs between mean and points</a:t>
            </a:r>
          </a:p>
          <a:p>
            <a:r>
              <a:rPr lang="en-US" dirty="0" err="1"/>
              <a:t>y_bar</a:t>
            </a:r>
            <a:r>
              <a:rPr lang="en-US" dirty="0"/>
              <a:t> – mean</a:t>
            </a:r>
          </a:p>
          <a:p>
            <a:r>
              <a:rPr lang="en-US" dirty="0" err="1"/>
              <a:t>y_hat</a:t>
            </a:r>
            <a:r>
              <a:rPr lang="en-US" dirty="0"/>
              <a:t> – model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29FDD4-BB0E-544E-9C05-846B6E3C4C40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3470" y="4156593"/>
            <a:ext cx="2586714" cy="6134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10920F9-460D-694A-83DF-F3ABFE1C9D99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86200" y="5953458"/>
            <a:ext cx="2056102" cy="8613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704D40A-2660-3B46-8A0F-487C5F3D5EF3}"/>
              </a:ext>
            </a:extLst>
          </p:cNvPr>
          <p:cNvSpPr txBox="1"/>
          <p:nvPr/>
        </p:nvSpPr>
        <p:spPr>
          <a:xfrm>
            <a:off x="3291613" y="6106315"/>
            <a:ext cx="509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=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E71B6C9-894B-8B4C-A94E-3C7CDCC07B7A}"/>
              </a:ext>
            </a:extLst>
          </p:cNvPr>
          <p:cNvSpPr/>
          <p:nvPr/>
        </p:nvSpPr>
        <p:spPr>
          <a:xfrm>
            <a:off x="111512" y="3992471"/>
            <a:ext cx="5550734" cy="1171311"/>
          </a:xfrm>
          <a:prstGeom prst="roundRect">
            <a:avLst/>
          </a:prstGeom>
          <a:solidFill>
            <a:srgbClr val="FF0000">
              <a:alpha val="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0B292E-D694-A49C-11EA-5658BF75269D}"/>
              </a:ext>
            </a:extLst>
          </p:cNvPr>
          <p:cNvSpPr txBox="1"/>
          <p:nvPr/>
        </p:nvSpPr>
        <p:spPr>
          <a:xfrm>
            <a:off x="90348" y="74691"/>
            <a:ext cx="3201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Linear Regression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5CAD2DB-7347-2478-7520-95DFC28E5576}"/>
              </a:ext>
            </a:extLst>
          </p:cNvPr>
          <p:cNvSpPr/>
          <p:nvPr/>
        </p:nvSpPr>
        <p:spPr>
          <a:xfrm>
            <a:off x="6858000" y="4069498"/>
            <a:ext cx="5303488" cy="2788502"/>
          </a:xfrm>
          <a:prstGeom prst="roundRect">
            <a:avLst/>
          </a:prstGeom>
          <a:solidFill>
            <a:srgbClr val="FF0000">
              <a:alpha val="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95277B-B1C6-F688-F012-2958688F3A5B}"/>
              </a:ext>
            </a:extLst>
          </p:cNvPr>
          <p:cNvSpPr txBox="1"/>
          <p:nvPr/>
        </p:nvSpPr>
        <p:spPr>
          <a:xfrm>
            <a:off x="168584" y="4205535"/>
            <a:ext cx="27765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slope </a:t>
            </a:r>
            <a:r>
              <a:rPr lang="en-US" b="1" dirty="0">
                <a:solidFill>
                  <a:srgbClr val="FF0000"/>
                </a:solidFill>
              </a:rPr>
              <a:t>b</a:t>
            </a:r>
            <a:r>
              <a:rPr lang="en-US" b="1" baseline="-25000" dirty="0">
                <a:solidFill>
                  <a:srgbClr val="FF0000"/>
                </a:solidFill>
              </a:rPr>
              <a:t>1</a:t>
            </a:r>
            <a:r>
              <a:rPr lang="en-US" b="1" dirty="0">
                <a:solidFill>
                  <a:srgbClr val="FF0000"/>
                </a:solidFill>
              </a:rPr>
              <a:t> = </a:t>
            </a:r>
            <a:r>
              <a:rPr lang="en-US" b="1" dirty="0" err="1">
                <a:solidFill>
                  <a:srgbClr val="FF0000"/>
                </a:solidFill>
              </a:rPr>
              <a:t>covar</a:t>
            </a:r>
            <a:r>
              <a:rPr lang="en-US" b="1" dirty="0">
                <a:solidFill>
                  <a:srgbClr val="FF0000"/>
                </a:solidFill>
              </a:rPr>
              <a:t>(</a:t>
            </a:r>
            <a:r>
              <a:rPr lang="en-US" b="1" dirty="0" err="1">
                <a:solidFill>
                  <a:srgbClr val="FF0000"/>
                </a:solidFill>
              </a:rPr>
              <a:t>x,y</a:t>
            </a:r>
            <a:r>
              <a:rPr lang="en-US" b="1" dirty="0">
                <a:solidFill>
                  <a:srgbClr val="FF0000"/>
                </a:solidFill>
              </a:rPr>
              <a:t>) / var(x)</a:t>
            </a:r>
          </a:p>
          <a:p>
            <a:r>
              <a:rPr lang="en-US" dirty="0"/>
              <a:t>    </a:t>
            </a:r>
          </a:p>
          <a:p>
            <a:r>
              <a:rPr lang="en-US" dirty="0"/>
              <a:t>    intercept </a:t>
            </a:r>
            <a:r>
              <a:rPr lang="en-US" b="1" dirty="0">
                <a:solidFill>
                  <a:srgbClr val="FF0000"/>
                </a:solidFill>
              </a:rPr>
              <a:t>b</a:t>
            </a:r>
            <a:r>
              <a:rPr lang="en-US" b="1" baseline="-25000" dirty="0">
                <a:solidFill>
                  <a:srgbClr val="FF0000"/>
                </a:solidFill>
              </a:rPr>
              <a:t>0</a:t>
            </a:r>
            <a:r>
              <a:rPr lang="en-US" b="1" dirty="0">
                <a:solidFill>
                  <a:srgbClr val="FF0000"/>
                </a:solidFill>
              </a:rPr>
              <a:t> = </a:t>
            </a:r>
            <a:r>
              <a:rPr lang="en-US" b="1" dirty="0" err="1">
                <a:solidFill>
                  <a:srgbClr val="FF0000"/>
                </a:solidFill>
              </a:rPr>
              <a:t>y</a:t>
            </a:r>
            <a:r>
              <a:rPr lang="en-US" b="1" baseline="-25000" dirty="0" err="1">
                <a:solidFill>
                  <a:srgbClr val="FF0000"/>
                </a:solidFill>
              </a:rPr>
              <a:t>m</a:t>
            </a:r>
            <a:r>
              <a:rPr lang="en-US" b="1" dirty="0">
                <a:solidFill>
                  <a:srgbClr val="FF0000"/>
                </a:solidFill>
              </a:rPr>
              <a:t> - b</a:t>
            </a:r>
            <a:r>
              <a:rPr lang="en-US" b="1" baseline="-25000" dirty="0">
                <a:solidFill>
                  <a:srgbClr val="FF0000"/>
                </a:solidFill>
              </a:rPr>
              <a:t>1</a:t>
            </a:r>
            <a:r>
              <a:rPr lang="en-US" b="1" dirty="0">
                <a:solidFill>
                  <a:srgbClr val="FF0000"/>
                </a:solidFill>
              </a:rPr>
              <a:t>*</a:t>
            </a:r>
            <a:r>
              <a:rPr lang="en-US" b="1" dirty="0" err="1">
                <a:solidFill>
                  <a:srgbClr val="FF0000"/>
                </a:solidFill>
              </a:rPr>
              <a:t>x</a:t>
            </a:r>
            <a:r>
              <a:rPr lang="en-US" b="1" baseline="-25000" dirty="0" err="1">
                <a:solidFill>
                  <a:srgbClr val="FF0000"/>
                </a:solidFill>
              </a:rPr>
              <a:t>m</a:t>
            </a:r>
            <a:endParaRPr lang="en-US" b="1" baseline="-2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852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2A4687-0F9D-2040-B743-B6D0C15CC372}"/>
              </a:ext>
            </a:extLst>
          </p:cNvPr>
          <p:cNvSpPr txBox="1"/>
          <p:nvPr/>
        </p:nvSpPr>
        <p:spPr>
          <a:xfrm>
            <a:off x="-6538" y="78780"/>
            <a:ext cx="6805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Linear Regression - assumptions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A2B325-9A7B-0B49-8495-D29AAB5F4E6A}"/>
              </a:ext>
            </a:extLst>
          </p:cNvPr>
          <p:cNvSpPr txBox="1"/>
          <p:nvPr/>
        </p:nvSpPr>
        <p:spPr>
          <a:xfrm>
            <a:off x="-6538" y="903456"/>
            <a:ext cx="7214764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</a:rPr>
              <a:t>Linearity</a:t>
            </a:r>
            <a:r>
              <a:rPr lang="en-US" dirty="0"/>
              <a:t>: The relationship between X and the mean of Y is linear.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</a:rPr>
              <a:t>Normality</a:t>
            </a:r>
            <a:r>
              <a:rPr lang="en-US" dirty="0"/>
              <a:t>: For any fixed value of X, Y is normally distributed. We presume that deviations </a:t>
            </a:r>
            <a:r>
              <a:rPr lang="el-GR" dirty="0"/>
              <a:t>ϵ</a:t>
            </a:r>
            <a:r>
              <a:rPr lang="en-US" baseline="-25000" dirty="0" err="1"/>
              <a:t>i</a:t>
            </a:r>
            <a:r>
              <a:rPr lang="en-US" dirty="0"/>
              <a:t> are picked from normal distribution. From this follows that the sampling distributions of slope and intercept (b</a:t>
            </a:r>
            <a:r>
              <a:rPr lang="en-US" baseline="-25000" dirty="0"/>
              <a:t>1</a:t>
            </a:r>
            <a:r>
              <a:rPr lang="en-US" dirty="0"/>
              <a:t> &amp; b</a:t>
            </a:r>
            <a:r>
              <a:rPr lang="en-US" baseline="-25000" dirty="0"/>
              <a:t>0</a:t>
            </a:r>
            <a:r>
              <a:rPr lang="en-US" dirty="0"/>
              <a:t>) are also normally distributed. </a:t>
            </a:r>
            <a:br>
              <a:rPr lang="en-US" dirty="0"/>
            </a:br>
            <a:r>
              <a:rPr lang="en-US" dirty="0"/>
              <a:t>Note:  even if the </a:t>
            </a:r>
            <a:r>
              <a:rPr lang="el-GR" dirty="0"/>
              <a:t>ϵ</a:t>
            </a:r>
            <a:r>
              <a:rPr lang="en-US" baseline="-25000" dirty="0" err="1"/>
              <a:t>i</a:t>
            </a:r>
            <a:r>
              <a:rPr lang="en-US" dirty="0"/>
              <a:t> are not Normally distributed, a general form of the central limit theorem tells us that the distributions of slope and intercept will be approximately normal if number "n" is big enough.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</a:rPr>
              <a:t>Independence</a:t>
            </a:r>
            <a:r>
              <a:rPr lang="en-US" dirty="0"/>
              <a:t>: Observations are independent of each other.</a:t>
            </a:r>
            <a:br>
              <a:rPr lang="en-US" dirty="0"/>
            </a:br>
            <a:r>
              <a:rPr lang="en-US" dirty="0"/>
              <a:t>We assume that our sample is a SRS (simple random sample) of size "n". This means that it consists of "n" points chosen from the population in such a way that every set of n individuals has an equal chance to be the sample actually selected.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</a:rPr>
              <a:t>Homoscedasticity</a:t>
            </a:r>
            <a:r>
              <a:rPr lang="en-US" dirty="0"/>
              <a:t>: The variance of residual is the same for any value of X.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39BF92-8268-4E40-ACE9-70CE046F2D3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36170" y="61195"/>
            <a:ext cx="3358662" cy="22991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9B6470-AAF1-5D4E-B4D8-BA9123DA267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642" y="4995543"/>
            <a:ext cx="2532186" cy="17584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546678-7616-7343-A512-26A00E1E4A3F}"/>
              </a:ext>
            </a:extLst>
          </p:cNvPr>
          <p:cNvSpPr txBox="1"/>
          <p:nvPr/>
        </p:nvSpPr>
        <p:spPr>
          <a:xfrm>
            <a:off x="8036170" y="2331560"/>
            <a:ext cx="4009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Homoscedasticity</a:t>
            </a:r>
            <a:endParaRPr lang="en-US" dirty="0">
              <a:solidFill>
                <a:srgbClr val="00B0F0"/>
              </a:solidFill>
            </a:endParaRPr>
          </a:p>
          <a:p>
            <a:r>
              <a:rPr lang="en-US" dirty="0"/>
              <a:t>Linearity, normality, same deviation ( same </a:t>
            </a:r>
            <a:r>
              <a:rPr lang="el-GR" dirty="0"/>
              <a:t>σ</a:t>
            </a:r>
            <a:r>
              <a:rPr lang="en-US" dirty="0"/>
              <a:t> ) 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FB3F8E4-223D-2544-85D8-EF121FD7E66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96085" y="4966951"/>
            <a:ext cx="2514600" cy="18463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8539BE3-D6A9-7146-A646-0D296C6BC282}"/>
              </a:ext>
            </a:extLst>
          </p:cNvPr>
          <p:cNvSpPr txBox="1"/>
          <p:nvPr/>
        </p:nvSpPr>
        <p:spPr>
          <a:xfrm>
            <a:off x="91642" y="4421768"/>
            <a:ext cx="25321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Heteroscedasticity</a:t>
            </a:r>
          </a:p>
          <a:p>
            <a:pPr algn="ctr"/>
            <a:r>
              <a:rPr lang="en-US" dirty="0"/>
              <a:t>Variance changes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614611-7427-7B48-B095-D5C8F07E74F4}"/>
              </a:ext>
            </a:extLst>
          </p:cNvPr>
          <p:cNvSpPr txBox="1"/>
          <p:nvPr/>
        </p:nvSpPr>
        <p:spPr>
          <a:xfrm>
            <a:off x="3036277" y="4421768"/>
            <a:ext cx="3059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F0"/>
                </a:solidFill>
              </a:rPr>
              <a:t>Autocorrelation</a:t>
            </a:r>
          </a:p>
          <a:p>
            <a:pPr algn="ctr"/>
            <a:r>
              <a:rPr lang="en-US" dirty="0"/>
              <a:t>Observations are NOT independent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625152-AB37-6141-A2CE-80D8F643880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4866" y="4057696"/>
            <a:ext cx="2700596" cy="26560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88A5A8-A307-A146-82E5-6D477EC3724E}"/>
              </a:ext>
            </a:extLst>
          </p:cNvPr>
          <p:cNvSpPr txBox="1"/>
          <p:nvPr/>
        </p:nvSpPr>
        <p:spPr>
          <a:xfrm>
            <a:off x="6412523" y="5954544"/>
            <a:ext cx="1758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 sets of points</a:t>
            </a:r>
          </a:p>
          <a:p>
            <a:r>
              <a:rPr lang="en-US" dirty="0"/>
              <a:t>fit by the same line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F3C0A43F-7D49-0042-BA76-12AB861385B9}"/>
              </a:ext>
            </a:extLst>
          </p:cNvPr>
          <p:cNvSpPr/>
          <p:nvPr/>
        </p:nvSpPr>
        <p:spPr>
          <a:xfrm rot="19902071">
            <a:off x="7936210" y="5668332"/>
            <a:ext cx="1198529" cy="160117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4701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48890555-5BD1-C645-BA55-41491ACDE3B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3830" y="1775198"/>
            <a:ext cx="2247900" cy="977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E10522-B5F6-B94F-B3D3-28A9BC049671}"/>
              </a:ext>
            </a:extLst>
          </p:cNvPr>
          <p:cNvSpPr txBox="1"/>
          <p:nvPr/>
        </p:nvSpPr>
        <p:spPr>
          <a:xfrm>
            <a:off x="111512" y="142019"/>
            <a:ext cx="5818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Linear Regression – Slope Error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AE97D27-5273-5047-95A4-1E94050CEEBE}"/>
              </a:ext>
            </a:extLst>
          </p:cNvPr>
          <p:cNvCxnSpPr>
            <a:cxnSpLocks/>
          </p:cNvCxnSpPr>
          <p:nvPr/>
        </p:nvCxnSpPr>
        <p:spPr>
          <a:xfrm flipV="1">
            <a:off x="98404" y="627852"/>
            <a:ext cx="2497015" cy="8968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564E0AD-D6B5-414A-9E64-11E5F526B520}"/>
              </a:ext>
            </a:extLst>
          </p:cNvPr>
          <p:cNvCxnSpPr>
            <a:cxnSpLocks/>
          </p:cNvCxnSpPr>
          <p:nvPr/>
        </p:nvCxnSpPr>
        <p:spPr>
          <a:xfrm flipV="1">
            <a:off x="127709" y="991272"/>
            <a:ext cx="2497015" cy="8968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B69458D-0D53-3143-86FE-16DCFA6A9080}"/>
              </a:ext>
            </a:extLst>
          </p:cNvPr>
          <p:cNvCxnSpPr>
            <a:cxnSpLocks/>
          </p:cNvCxnSpPr>
          <p:nvPr/>
        </p:nvCxnSpPr>
        <p:spPr>
          <a:xfrm flipV="1">
            <a:off x="174599" y="1407437"/>
            <a:ext cx="2497015" cy="8968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ECD25A0-9D19-8641-8C1F-AB8490109AA6}"/>
              </a:ext>
            </a:extLst>
          </p:cNvPr>
          <p:cNvCxnSpPr>
            <a:cxnSpLocks/>
          </p:cNvCxnSpPr>
          <p:nvPr/>
        </p:nvCxnSpPr>
        <p:spPr>
          <a:xfrm>
            <a:off x="657997" y="2304253"/>
            <a:ext cx="1673653" cy="0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1BAE11-AAB1-9445-A18F-2F14C4583644}"/>
              </a:ext>
            </a:extLst>
          </p:cNvPr>
          <p:cNvCxnSpPr>
            <a:cxnSpLocks/>
          </p:cNvCxnSpPr>
          <p:nvPr/>
        </p:nvCxnSpPr>
        <p:spPr>
          <a:xfrm>
            <a:off x="2276033" y="772376"/>
            <a:ext cx="0" cy="706214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19F1A04-855E-9F49-BD3F-300C8B596C14}"/>
              </a:ext>
            </a:extLst>
          </p:cNvPr>
          <p:cNvCxnSpPr>
            <a:cxnSpLocks/>
          </p:cNvCxnSpPr>
          <p:nvPr/>
        </p:nvCxnSpPr>
        <p:spPr>
          <a:xfrm>
            <a:off x="657998" y="1372241"/>
            <a:ext cx="0" cy="706214"/>
          </a:xfrm>
          <a:prstGeom prst="straightConnector1">
            <a:avLst/>
          </a:prstGeom>
          <a:ln w="508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1706A93-D4B8-2143-A90A-2422176F19F4}"/>
              </a:ext>
            </a:extLst>
          </p:cNvPr>
          <p:cNvCxnSpPr>
            <a:cxnSpLocks/>
          </p:cNvCxnSpPr>
          <p:nvPr/>
        </p:nvCxnSpPr>
        <p:spPr>
          <a:xfrm flipV="1">
            <a:off x="657998" y="865294"/>
            <a:ext cx="1618035" cy="12131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5C32EF6-65BA-CD4E-8E71-6B9D39DEF7C6}"/>
              </a:ext>
            </a:extLst>
          </p:cNvPr>
          <p:cNvCxnSpPr>
            <a:cxnSpLocks/>
          </p:cNvCxnSpPr>
          <p:nvPr/>
        </p:nvCxnSpPr>
        <p:spPr>
          <a:xfrm>
            <a:off x="657997" y="1372241"/>
            <a:ext cx="1647341" cy="1063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F8BD0B0-CDFB-BD4D-836A-EE8BB2A4A40E}"/>
              </a:ext>
            </a:extLst>
          </p:cNvPr>
          <p:cNvSpPr txBox="1"/>
          <p:nvPr/>
        </p:nvSpPr>
        <p:spPr>
          <a:xfrm>
            <a:off x="2409594" y="642528"/>
            <a:ext cx="946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2</a:t>
            </a:r>
            <a:r>
              <a:rPr lang="el-GR" sz="3200" dirty="0"/>
              <a:t>σ</a:t>
            </a:r>
            <a:r>
              <a:rPr lang="el-GR" sz="3600" baseline="-25000" dirty="0"/>
              <a:t>ε</a:t>
            </a:r>
            <a:endParaRPr lang="en-US" sz="3600" baseline="-250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79428E9-5782-DB47-88C2-2214E46225D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15271" y="4021207"/>
            <a:ext cx="1567224" cy="8073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71C55B9-B5E8-864E-8B20-6250579F40E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3609" y="537374"/>
            <a:ext cx="3699186" cy="205890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1A30449-E4BB-4D43-8FF5-6DCFD983C67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3610" y="3677004"/>
            <a:ext cx="3699185" cy="204469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76E6D6C-B61B-454F-944C-ACC545F2030F}"/>
              </a:ext>
            </a:extLst>
          </p:cNvPr>
          <p:cNvSpPr txBox="1"/>
          <p:nvPr/>
        </p:nvSpPr>
        <p:spPr>
          <a:xfrm>
            <a:off x="3857173" y="627852"/>
            <a:ext cx="393318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do not know real population </a:t>
            </a:r>
            <a:r>
              <a:rPr lang="el-GR" sz="1800" b="1" dirty="0">
                <a:solidFill>
                  <a:srgbClr val="0070C0"/>
                </a:solidFill>
              </a:rPr>
              <a:t>σ</a:t>
            </a:r>
            <a:r>
              <a:rPr lang="el-GR" dirty="0"/>
              <a:t>, </a:t>
            </a:r>
            <a:r>
              <a:rPr lang="en-US" dirty="0"/>
              <a:t>we use the estimated model standard deviation </a:t>
            </a:r>
            <a:r>
              <a:rPr lang="en-US" sz="1800" b="1" dirty="0">
                <a:solidFill>
                  <a:srgbClr val="0070C0"/>
                </a:solidFill>
              </a:rPr>
              <a:t>s</a:t>
            </a:r>
            <a:r>
              <a:rPr lang="en-US" dirty="0"/>
              <a:t>.</a:t>
            </a:r>
          </a:p>
          <a:p>
            <a:r>
              <a:rPr lang="en-US" dirty="0"/>
              <a:t>When we do this, we move from the Normal distribution to </a:t>
            </a:r>
            <a:r>
              <a:rPr lang="en-US" sz="1800" b="1" dirty="0">
                <a:solidFill>
                  <a:srgbClr val="0070C0"/>
                </a:solidFill>
              </a:rPr>
              <a:t>t</a:t>
            </a:r>
            <a:r>
              <a:rPr lang="en-US" dirty="0"/>
              <a:t>-distributions with degrees of freedom </a:t>
            </a:r>
            <a:r>
              <a:rPr lang="en-US" sz="1800" b="1" dirty="0">
                <a:solidFill>
                  <a:srgbClr val="0070C0"/>
                </a:solidFill>
              </a:rPr>
              <a:t>n – 2 </a:t>
            </a:r>
            <a:r>
              <a:rPr lang="en-US" dirty="0"/>
              <a:t>.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21FD7D-5AA7-CB4B-A821-DCEC0505CB33}"/>
              </a:ext>
            </a:extLst>
          </p:cNvPr>
          <p:cNvSpPr txBox="1"/>
          <p:nvPr/>
        </p:nvSpPr>
        <p:spPr>
          <a:xfrm>
            <a:off x="3874936" y="2851307"/>
            <a:ext cx="382837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confidence interval for the slope </a:t>
            </a:r>
            <a:r>
              <a:rPr lang="el-GR" dirty="0"/>
              <a:t>β1 </a:t>
            </a:r>
            <a:r>
              <a:rPr lang="en-US" dirty="0"/>
              <a:t>is </a:t>
            </a:r>
          </a:p>
          <a:p>
            <a:endParaRPr lang="en-US" sz="800" dirty="0"/>
          </a:p>
          <a:p>
            <a:r>
              <a:rPr lang="en-US" dirty="0"/>
              <a:t>        b1    ±     t * SE</a:t>
            </a:r>
            <a:r>
              <a:rPr lang="en-US" baseline="-25000" dirty="0"/>
              <a:t>b1</a:t>
            </a:r>
          </a:p>
          <a:p>
            <a:endParaRPr lang="en-US" sz="800" dirty="0"/>
          </a:p>
          <a:p>
            <a:r>
              <a:rPr lang="en-US" dirty="0"/>
              <a:t>In this expression, t is the value for the t-distribution density curve with (n – 2) degrees of freedom with area between [ −t, t ].</a:t>
            </a:r>
          </a:p>
          <a:p>
            <a:endParaRPr lang="en-US" dirty="0"/>
          </a:p>
          <a:p>
            <a:r>
              <a:rPr lang="en-US" dirty="0"/>
              <a:t>To test the hypothesis H0: </a:t>
            </a:r>
            <a:r>
              <a:rPr lang="el-GR" dirty="0"/>
              <a:t>β1 = 0, </a:t>
            </a:r>
            <a:endParaRPr lang="en-US" dirty="0"/>
          </a:p>
          <a:p>
            <a:r>
              <a:rPr lang="en-US" dirty="0"/>
              <a:t>compute the test statistic :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059F626-D94C-FB48-98F6-217410EE458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4651" y="4610032"/>
            <a:ext cx="1301316" cy="623467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F8E5AEB-937E-5848-8B40-7D0F30BB4EA3}"/>
              </a:ext>
            </a:extLst>
          </p:cNvPr>
          <p:cNvCxnSpPr/>
          <p:nvPr/>
        </p:nvCxnSpPr>
        <p:spPr>
          <a:xfrm>
            <a:off x="7896744" y="142019"/>
            <a:ext cx="0" cy="6659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289CBC-ADDB-CB43-8685-C6EFA2492E58}"/>
              </a:ext>
            </a:extLst>
          </p:cNvPr>
          <p:cNvCxnSpPr>
            <a:cxnSpLocks/>
          </p:cNvCxnSpPr>
          <p:nvPr/>
        </p:nvCxnSpPr>
        <p:spPr>
          <a:xfrm>
            <a:off x="3675927" y="891059"/>
            <a:ext cx="0" cy="5910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C12B00A-09D0-104E-8206-F76E206039CA}"/>
              </a:ext>
            </a:extLst>
          </p:cNvPr>
          <p:cNvSpPr txBox="1"/>
          <p:nvPr/>
        </p:nvSpPr>
        <p:spPr>
          <a:xfrm>
            <a:off x="131390" y="5168103"/>
            <a:ext cx="338158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</a:t>
            </a:r>
            <a:br>
              <a:rPr lang="en-US" dirty="0"/>
            </a:br>
            <a:r>
              <a:rPr lang="en-US" dirty="0"/>
              <a:t>even if the </a:t>
            </a:r>
            <a:r>
              <a:rPr lang="el-GR" dirty="0"/>
              <a:t>ϵ</a:t>
            </a:r>
            <a:r>
              <a:rPr lang="en-US" baseline="-25000" dirty="0" err="1"/>
              <a:t>i</a:t>
            </a:r>
            <a:r>
              <a:rPr lang="en-US" dirty="0"/>
              <a:t> are not Normally distributed, a general form of the central limit theorem tells us that the distributions of slope and intercept will be approximately Normal if number "n" is big enough.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8EDA2B-4FB7-0A4C-B540-E9E263DFF33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-701163" y="1555548"/>
            <a:ext cx="2049874" cy="5207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2CE4B6D-249F-934A-84F2-003C6580AAFA}"/>
              </a:ext>
            </a:extLst>
          </p:cNvPr>
          <p:cNvSpPr txBox="1"/>
          <p:nvPr/>
        </p:nvSpPr>
        <p:spPr>
          <a:xfrm>
            <a:off x="103813" y="2944257"/>
            <a:ext cx="34091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/>
              <a:t>ϵ</a:t>
            </a:r>
            <a:r>
              <a:rPr lang="en-US" baseline="-25000" dirty="0" err="1"/>
              <a:t>i</a:t>
            </a:r>
            <a:r>
              <a:rPr lang="en-US" dirty="0"/>
              <a:t> are Normally distributed with standard error </a:t>
            </a:r>
            <a:r>
              <a:rPr lang="el-GR" dirty="0"/>
              <a:t>σ</a:t>
            </a:r>
            <a:r>
              <a:rPr lang="en-US" dirty="0"/>
              <a:t>. "x" is distributed uniformly ? </a:t>
            </a:r>
          </a:p>
          <a:p>
            <a:r>
              <a:rPr lang="en-US" dirty="0"/>
              <a:t>The error of the slope is calculated as: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87C08F-160A-BD4B-A13F-959A11A9C017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90" y="3754859"/>
            <a:ext cx="1854200" cy="9779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98F0F1A-E865-2647-B770-199283188C70}"/>
              </a:ext>
            </a:extLst>
          </p:cNvPr>
          <p:cNvSpPr txBox="1"/>
          <p:nvPr/>
        </p:nvSpPr>
        <p:spPr>
          <a:xfrm>
            <a:off x="3747592" y="5305125"/>
            <a:ext cx="408394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42 points, </a:t>
            </a:r>
            <a:r>
              <a:rPr lang="en-US" dirty="0" err="1"/>
              <a:t>df</a:t>
            </a:r>
            <a:r>
              <a:rPr lang="en-US" dirty="0"/>
              <a:t>= n-2 = 40.</a:t>
            </a:r>
          </a:p>
          <a:p>
            <a:r>
              <a:rPr lang="en-US" dirty="0"/>
              <a:t>Looking for a critical value in t-test table for </a:t>
            </a:r>
            <a:r>
              <a:rPr lang="en-US" dirty="0" err="1"/>
              <a:t>df</a:t>
            </a:r>
            <a:r>
              <a:rPr lang="en-US" dirty="0"/>
              <a:t>=40, P=0.05, two-tails combined: cv = 2.021 </a:t>
            </a:r>
          </a:p>
          <a:p>
            <a:endParaRPr lang="en-US" sz="800" dirty="0"/>
          </a:p>
          <a:p>
            <a:r>
              <a:rPr lang="en-US" dirty="0"/>
              <a:t>Then if  slope b1=35, error SEb1=10,</a:t>
            </a:r>
          </a:p>
          <a:p>
            <a:r>
              <a:rPr lang="en-US" dirty="0"/>
              <a:t>then t = 35/10 = 3.5 &gt;&gt; 2.021, so we reject the null hypothesis that slope = 0</a:t>
            </a:r>
          </a:p>
        </p:txBody>
      </p:sp>
    </p:spTree>
    <p:extLst>
      <p:ext uri="{BB962C8B-B14F-4D97-AF65-F5344CB8AC3E}">
        <p14:creationId xmlns:p14="http://schemas.microsoft.com/office/powerpoint/2010/main" val="3732203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E10522-B5F6-B94F-B3D3-28A9BC049671}"/>
              </a:ext>
            </a:extLst>
          </p:cNvPr>
          <p:cNvSpPr txBox="1"/>
          <p:nvPr/>
        </p:nvSpPr>
        <p:spPr>
          <a:xfrm>
            <a:off x="111512" y="142019"/>
            <a:ext cx="6196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Linear Regression – Slope Error via "r"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ADAEDA-D4AD-9141-A09B-7C565EA7A341}"/>
              </a:ext>
            </a:extLst>
          </p:cNvPr>
          <p:cNvSpPr txBox="1"/>
          <p:nvPr/>
        </p:nvSpPr>
        <p:spPr>
          <a:xfrm>
            <a:off x="111512" y="743013"/>
            <a:ext cx="29690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cy-GB" dirty="0"/>
              <a:t>Standard Error of regression slope: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6233A9-83CF-DB44-8B23-1F0F7ED7786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096" y="1169527"/>
            <a:ext cx="2517913" cy="7169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D910E3-98A7-EE44-8960-12777007A84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1409" y="1196219"/>
            <a:ext cx="2273967" cy="5928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1715A33-D11F-9A4E-AAEF-AABC888FB025}"/>
              </a:ext>
            </a:extLst>
          </p:cNvPr>
          <p:cNvSpPr txBox="1"/>
          <p:nvPr/>
        </p:nvSpPr>
        <p:spPr>
          <a:xfrm>
            <a:off x="3007580" y="1325490"/>
            <a:ext cx="55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= ...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6F72C2-2F51-5244-905A-545DAC4338C5}"/>
              </a:ext>
            </a:extLst>
          </p:cNvPr>
          <p:cNvSpPr txBox="1"/>
          <p:nvPr/>
        </p:nvSpPr>
        <p:spPr>
          <a:xfrm>
            <a:off x="297340" y="1987826"/>
            <a:ext cx="601069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</a:t>
            </a:r>
            <a:r>
              <a:rPr lang="en-US" dirty="0" err="1"/>
              <a:t>sd</a:t>
            </a:r>
            <a:r>
              <a:rPr lang="en-US" dirty="0"/>
              <a:t>(...) is standard deviation, and </a:t>
            </a:r>
            <a:r>
              <a:rPr lang="en-US" b="1" dirty="0">
                <a:solidFill>
                  <a:srgbClr val="0070C0"/>
                </a:solidFill>
              </a:rPr>
              <a:t>r – correlation coefficient.</a:t>
            </a:r>
          </a:p>
          <a:p>
            <a:endParaRPr lang="en-US" dirty="0"/>
          </a:p>
          <a:p>
            <a:r>
              <a:rPr lang="en-US" sz="900" dirty="0">
                <a:hlinkClick r:id="rId4"/>
              </a:rPr>
              <a:t>https://stats.stackexchange.com/questions/342632/how-to-understand-se-of-regression-slope-equation/342672</a:t>
            </a:r>
            <a:r>
              <a:rPr lang="en-US" sz="900" dirty="0"/>
              <a:t>   </a:t>
            </a:r>
          </a:p>
          <a:p>
            <a:endParaRPr lang="en-US" sz="900" dirty="0"/>
          </a:p>
          <a:p>
            <a:r>
              <a:rPr lang="en-US" sz="900" dirty="0">
                <a:hlinkClick r:id="rId5"/>
              </a:rPr>
              <a:t>https://</a:t>
            </a:r>
            <a:r>
              <a:rPr lang="en-US" sz="900" dirty="0" err="1">
                <a:hlinkClick r:id="rId5"/>
              </a:rPr>
              <a:t>www.slideserve.com</a:t>
            </a:r>
            <a:r>
              <a:rPr lang="en-US" sz="900" dirty="0">
                <a:hlinkClick r:id="rId5"/>
              </a:rPr>
              <a:t>/</a:t>
            </a:r>
            <a:r>
              <a:rPr lang="en-US" sz="900" dirty="0" err="1">
                <a:hlinkClick r:id="rId5"/>
              </a:rPr>
              <a:t>karis</a:t>
            </a:r>
            <a:r>
              <a:rPr lang="en-US" sz="900" dirty="0">
                <a:hlinkClick r:id="rId5"/>
              </a:rPr>
              <a:t>/introduction-to-linear-regression-and-correlation-analysis</a:t>
            </a:r>
            <a:endParaRPr lang="en-US" sz="9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CC820C-4D0A-AF40-AC5C-3ED4DFF13B44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033" y="3281104"/>
            <a:ext cx="4126070" cy="28148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236F15-62B7-AF4E-B96E-6A9F63CC111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2665" y="283507"/>
            <a:ext cx="3352800" cy="20839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3E32CC-BB1F-3349-9FE1-CC681C8B727C}"/>
              </a:ext>
            </a:extLst>
          </p:cNvPr>
          <p:cNvSpPr txBox="1"/>
          <p:nvPr/>
        </p:nvSpPr>
        <p:spPr>
          <a:xfrm>
            <a:off x="7458092" y="3199838"/>
            <a:ext cx="35130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0070C0"/>
                </a:solidFill>
              </a:rPr>
              <a:t>df</a:t>
            </a:r>
            <a:r>
              <a:rPr lang="en-US" b="1" dirty="0">
                <a:solidFill>
                  <a:srgbClr val="0070C0"/>
                </a:solidFill>
              </a:rPr>
              <a:t> = degrees of freedom = n-2</a:t>
            </a:r>
            <a:endParaRPr lang="en-US" dirty="0"/>
          </a:p>
          <a:p>
            <a:r>
              <a:rPr lang="en-US" dirty="0"/>
              <a:t>If we have 2 points – we can draw only </a:t>
            </a:r>
          </a:p>
          <a:p>
            <a:r>
              <a:rPr lang="en-US" dirty="0"/>
              <a:t>one line, no freedom, </a:t>
            </a:r>
            <a:r>
              <a:rPr lang="en-US" dirty="0" err="1"/>
              <a:t>df</a:t>
            </a:r>
            <a:r>
              <a:rPr lang="en-US" dirty="0"/>
              <a:t> = 0. </a:t>
            </a:r>
            <a:br>
              <a:rPr lang="en-US" dirty="0"/>
            </a:br>
            <a:r>
              <a:rPr lang="en-US" dirty="0"/>
              <a:t>As we add points – we get more freedom.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65BE08-7070-8E4A-A3A9-F63F5F75770D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4951" y="5528869"/>
            <a:ext cx="2155695" cy="11063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7F0FE4-24AE-1E47-9DA5-512B379E120D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4951" y="4296229"/>
            <a:ext cx="2155695" cy="110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468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BA6B30F-33C1-B247-83FA-38C969C91770}"/>
              </a:ext>
            </a:extLst>
          </p:cNvPr>
          <p:cNvSpPr txBox="1"/>
          <p:nvPr/>
        </p:nvSpPr>
        <p:spPr>
          <a:xfrm>
            <a:off x="109728" y="121920"/>
            <a:ext cx="75224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Multidimensional Linear Regression (MLR)</a:t>
            </a:r>
          </a:p>
          <a:p>
            <a:r>
              <a:rPr lang="en-US" sz="2800" b="1" dirty="0"/>
              <a:t>(a.k.a. Multiple Linear Regression)</a:t>
            </a:r>
          </a:p>
        </p:txBody>
      </p:sp>
      <p:pic>
        <p:nvPicPr>
          <p:cNvPr id="11266" name="Picture 2" descr="Multiple Linear Regression and Visualization in Python | Pythonic Excursions">
            <a:extLst>
              <a:ext uri="{FF2B5EF4-FFF2-40B4-BE49-F238E27FC236}">
                <a16:creationId xmlns:a16="http://schemas.microsoft.com/office/drawing/2014/main" id="{E97E34B9-790E-8540-BB0C-6F1040908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08940" y="187452"/>
            <a:ext cx="4051300" cy="200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C4566C-6247-5344-8626-770D30319EE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2461" y="1190752"/>
            <a:ext cx="4140200" cy="571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CFBC7E-1D74-114C-9ED5-C112605CF3F2}"/>
              </a:ext>
            </a:extLst>
          </p:cNvPr>
          <p:cNvSpPr txBox="1"/>
          <p:nvPr/>
        </p:nvSpPr>
        <p:spPr>
          <a:xfrm>
            <a:off x="0" y="2977229"/>
            <a:ext cx="4140200" cy="16773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Some people recommend to preprocess data: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B050"/>
                </a:solidFill>
              </a:rPr>
              <a:t>center</a:t>
            </a:r>
            <a:r>
              <a:rPr lang="en-US" dirty="0"/>
              <a:t> variables to their mean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B050"/>
                </a:solidFill>
              </a:rPr>
              <a:t>scale</a:t>
            </a:r>
          </a:p>
          <a:p>
            <a:endParaRPr lang="en-US" dirty="0"/>
          </a:p>
          <a:p>
            <a:r>
              <a:rPr lang="en-US" dirty="0"/>
              <a:t>Others argue that this doesn't improve the model.</a:t>
            </a:r>
          </a:p>
          <a:p>
            <a:r>
              <a:rPr lang="en-US" sz="1100" dirty="0"/>
              <a:t> - </a:t>
            </a:r>
            <a:r>
              <a:rPr lang="en-US" sz="1100" dirty="0">
                <a:hlinkClick r:id="rId4"/>
              </a:rPr>
              <a:t>https://stats.stackexchange.com/questions/29781/when-conducting-multiple-regression-when-should-you-center-your-predictor-varia</a:t>
            </a:r>
            <a:r>
              <a:rPr lang="en-US" sz="1100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479F36-CB62-DC49-B083-470E87CB53E6}"/>
              </a:ext>
            </a:extLst>
          </p:cNvPr>
          <p:cNvSpPr txBox="1"/>
          <p:nvPr/>
        </p:nvSpPr>
        <p:spPr>
          <a:xfrm>
            <a:off x="5810849" y="2915674"/>
            <a:ext cx="6181860" cy="37548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Centering:</a:t>
            </a:r>
          </a:p>
          <a:p>
            <a:r>
              <a:rPr lang="en-US" dirty="0"/>
              <a:t>If you center the variables so that the </a:t>
            </a:r>
            <a:r>
              <a:rPr lang="en-US" b="1" dirty="0">
                <a:solidFill>
                  <a:srgbClr val="00B0F0"/>
                </a:solidFill>
              </a:rPr>
              <a:t>predictors have mean 0</a:t>
            </a:r>
            <a:r>
              <a:rPr lang="en-US" dirty="0"/>
              <a:t>,</a:t>
            </a:r>
          </a:p>
          <a:p>
            <a:r>
              <a:rPr lang="en-US" dirty="0"/>
              <a:t>it makes it easier to interpret the intercept term as the expected value of Yi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Scaling:</a:t>
            </a:r>
          </a:p>
          <a:p>
            <a:r>
              <a:rPr lang="en-US" dirty="0"/>
              <a:t>If you </a:t>
            </a:r>
            <a:r>
              <a:rPr lang="en-US" b="1" dirty="0">
                <a:solidFill>
                  <a:srgbClr val="00B0F0"/>
                </a:solidFill>
              </a:rPr>
              <a:t>scale variables to be close</a:t>
            </a:r>
            <a:r>
              <a:rPr lang="en-US" dirty="0"/>
              <a:t>, it is easier to read computer output</a:t>
            </a:r>
          </a:p>
          <a:p>
            <a:r>
              <a:rPr lang="en-US" dirty="0"/>
              <a:t>and compare the </a:t>
            </a:r>
            <a:r>
              <a:rPr lang="en-US" dirty="0" err="1"/>
              <a:t>coeffitients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>
                <a:solidFill>
                  <a:srgbClr val="00B050"/>
                </a:solidFill>
              </a:rPr>
              <a:t>Note that centering/scaling does not affect your statistical inference.</a:t>
            </a:r>
          </a:p>
          <a:p>
            <a:r>
              <a:rPr lang="en-US" b="1" dirty="0">
                <a:solidFill>
                  <a:srgbClr val="00B050"/>
                </a:solidFill>
              </a:rPr>
              <a:t>The P-values will be the same.</a:t>
            </a:r>
          </a:p>
          <a:p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Other benefits of centering/scaling:</a:t>
            </a:r>
          </a:p>
          <a:p>
            <a:r>
              <a:rPr lang="en-US" dirty="0"/>
              <a:t>  - when creating a composite feature</a:t>
            </a:r>
          </a:p>
          <a:p>
            <a:r>
              <a:rPr lang="en-US" dirty="0"/>
              <a:t>  - when using PCA (Principal Component Analysis)</a:t>
            </a:r>
          </a:p>
          <a:p>
            <a:r>
              <a:rPr lang="en-US" dirty="0"/>
              <a:t>  - creating power terms (X2, ...) or interaction terms</a:t>
            </a:r>
          </a:p>
          <a:p>
            <a:r>
              <a:rPr lang="en-US" dirty="0"/>
              <a:t>  - the convergence is faster if using Gradient Descent</a:t>
            </a:r>
          </a:p>
          <a:p>
            <a:r>
              <a:rPr lang="en-US" dirty="0"/>
              <a:t>  - algorithmic stability (especially when using power terms)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FC0FA7DE-A985-7448-92A7-0AB7ED84870B}"/>
              </a:ext>
            </a:extLst>
          </p:cNvPr>
          <p:cNvSpPr/>
          <p:nvPr/>
        </p:nvSpPr>
        <p:spPr>
          <a:xfrm>
            <a:off x="4255642" y="3567447"/>
            <a:ext cx="1262130" cy="270457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589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BA6B30F-33C1-B247-83FA-38C969C91770}"/>
              </a:ext>
            </a:extLst>
          </p:cNvPr>
          <p:cNvSpPr txBox="1"/>
          <p:nvPr/>
        </p:nvSpPr>
        <p:spPr>
          <a:xfrm>
            <a:off x="109728" y="121920"/>
            <a:ext cx="7522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Multicollinearity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988221-3460-8648-BB3D-D2684F454CB1}"/>
              </a:ext>
            </a:extLst>
          </p:cNvPr>
          <p:cNvSpPr txBox="1"/>
          <p:nvPr/>
        </p:nvSpPr>
        <p:spPr>
          <a:xfrm>
            <a:off x="109728" y="866272"/>
            <a:ext cx="589182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Multicollinearity</a:t>
            </a:r>
            <a:r>
              <a:rPr lang="en-US" dirty="0"/>
              <a:t> - one predictor variable can be linearly predicted from the others with a substantial degree of accuracy.</a:t>
            </a:r>
          </a:p>
          <a:p>
            <a:endParaRPr lang="en-US" dirty="0"/>
          </a:p>
          <a:p>
            <a:r>
              <a:rPr lang="en-US" dirty="0"/>
              <a:t>Example:</a:t>
            </a:r>
          </a:p>
          <a:p>
            <a:endParaRPr lang="en-US" dirty="0"/>
          </a:p>
          <a:p>
            <a:r>
              <a:rPr lang="en-US" dirty="0"/>
              <a:t>Lawyer salary = B</a:t>
            </a:r>
            <a:r>
              <a:rPr lang="en-US" baseline="-25000" dirty="0"/>
              <a:t>0</a:t>
            </a:r>
            <a:r>
              <a:rPr lang="en-US" dirty="0"/>
              <a:t> + B</a:t>
            </a:r>
            <a:r>
              <a:rPr lang="en-US" baseline="-25000" dirty="0"/>
              <a:t>1</a:t>
            </a:r>
            <a:r>
              <a:rPr lang="en-US" dirty="0"/>
              <a:t>(Years Experience) + B</a:t>
            </a:r>
            <a:r>
              <a:rPr lang="en-US" baseline="-25000" dirty="0"/>
              <a:t>2</a:t>
            </a:r>
            <a:r>
              <a:rPr lang="en-US" dirty="0"/>
              <a:t>(Age) + e</a:t>
            </a:r>
          </a:p>
          <a:p>
            <a:endParaRPr lang="en-US" dirty="0"/>
          </a:p>
          <a:p>
            <a:r>
              <a:rPr lang="en-US" dirty="0"/>
              <a:t>In this situation, the </a:t>
            </a:r>
            <a:r>
              <a:rPr lang="en-US" dirty="0">
                <a:solidFill>
                  <a:srgbClr val="0070C0"/>
                </a:solidFill>
              </a:rPr>
              <a:t>coefficient estimates of the multiple regression may change erratically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in response to small changes in the model or the data.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standard error</a:t>
            </a:r>
            <a:r>
              <a:rPr lang="en-US" dirty="0"/>
              <a:t> of determining coefficients can </a:t>
            </a:r>
            <a:r>
              <a:rPr lang="en-US" dirty="0">
                <a:solidFill>
                  <a:srgbClr val="FF0000"/>
                </a:solidFill>
              </a:rPr>
              <a:t>grow significantly</a:t>
            </a:r>
            <a:r>
              <a:rPr lang="en-US" dirty="0"/>
              <a:t>, and </a:t>
            </a:r>
            <a:r>
              <a:rPr lang="en-US" dirty="0">
                <a:solidFill>
                  <a:srgbClr val="FF0000"/>
                </a:solidFill>
              </a:rPr>
              <a:t>P-values of correlated variables can grow big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It looks like correlated predictors fight/compete with each other.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6E407A-D347-0543-9360-162A4487DB7F}"/>
              </a:ext>
            </a:extLst>
          </p:cNvPr>
          <p:cNvSpPr txBox="1"/>
          <p:nvPr/>
        </p:nvSpPr>
        <p:spPr>
          <a:xfrm>
            <a:off x="6727371" y="431074"/>
            <a:ext cx="461118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Detect  Multicollinearity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Pair-wise correlations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Variance  Inflation Factors VIF = 1/( 1 - R</a:t>
            </a:r>
            <a:r>
              <a:rPr lang="en-US" baseline="30000" dirty="0"/>
              <a:t>2</a:t>
            </a:r>
            <a:r>
              <a:rPr lang="en-US" baseline="-25000" dirty="0"/>
              <a:t>k</a:t>
            </a:r>
            <a:r>
              <a:rPr lang="en-US" dirty="0"/>
              <a:t> )</a:t>
            </a: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E9D69BB2-0320-B440-BF97-C87BE719DF5C}"/>
              </a:ext>
            </a:extLst>
          </p:cNvPr>
          <p:cNvSpPr/>
          <p:nvPr/>
        </p:nvSpPr>
        <p:spPr>
          <a:xfrm rot="4450838">
            <a:off x="7285436" y="3629876"/>
            <a:ext cx="373487" cy="1442433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6243B0-EC9B-6F4F-AA4A-7F798712B8BD}"/>
              </a:ext>
            </a:extLst>
          </p:cNvPr>
          <p:cNvSpPr txBox="1"/>
          <p:nvPr/>
        </p:nvSpPr>
        <p:spPr>
          <a:xfrm>
            <a:off x="1395622" y="4351092"/>
            <a:ext cx="49688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B050"/>
                </a:solidFill>
              </a:rPr>
              <a:t>If two variables are perfectly collinear,</a:t>
            </a:r>
          </a:p>
          <a:p>
            <a:pPr algn="ctr"/>
            <a:r>
              <a:rPr lang="en-US" sz="2000" b="1" dirty="0">
                <a:solidFill>
                  <a:srgbClr val="FF0000"/>
                </a:solidFill>
              </a:rPr>
              <a:t>the training fails with error.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771C90-1BC5-3742-A4A3-3685427D7E94}"/>
              </a:ext>
            </a:extLst>
          </p:cNvPr>
          <p:cNvSpPr txBox="1"/>
          <p:nvPr/>
        </p:nvSpPr>
        <p:spPr>
          <a:xfrm>
            <a:off x="109726" y="5474586"/>
            <a:ext cx="58918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Multicollinearity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does not reduce the predictive power or reliability of the model as a whole</a:t>
            </a:r>
            <a:r>
              <a:rPr lang="en-US" dirty="0"/>
              <a:t>, at least within the sample data set; </a:t>
            </a:r>
            <a:r>
              <a:rPr lang="en-US" dirty="0">
                <a:solidFill>
                  <a:srgbClr val="00B050"/>
                </a:solidFill>
              </a:rPr>
              <a:t>it only affects calculations regarding individual predictors</a:t>
            </a:r>
            <a:r>
              <a:rPr lang="en-US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C526A2-E430-904F-95EE-5D7FA3635AAA}"/>
              </a:ext>
            </a:extLst>
          </p:cNvPr>
          <p:cNvSpPr txBox="1"/>
          <p:nvPr/>
        </p:nvSpPr>
        <p:spPr>
          <a:xfrm>
            <a:off x="8358388" y="3280821"/>
            <a:ext cx="48939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rgbClr val="00B050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194880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A578F5-0048-3945-B581-5FC45F05D21B}"/>
              </a:ext>
            </a:extLst>
          </p:cNvPr>
          <p:cNvSpPr txBox="1"/>
          <p:nvPr/>
        </p:nvSpPr>
        <p:spPr>
          <a:xfrm>
            <a:off x="314646" y="1047476"/>
            <a:ext cx="11552791" cy="31085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Leave the model as is, despite multicollinearity. It will still work well as a predictor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Try dropping one of the variables – see if coefficients for others will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Combine the correlated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 not add dummy variables which could cause multicollinearity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Try subsets of training data – watch how stable the coefficients 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 more data – thus get better estimates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Mean-center the predictor variables. Generating polynomial terms or interaction terms can cause some multicollinearity otherwise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Standardize your independent variables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has also been suggested that using the Shapley value, a game theory tool, the model could account for the effects of multicollinearity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Ridge regression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or </a:t>
            </a:r>
            <a:r>
              <a:rPr lang="en-US" b="1" dirty="0">
                <a:solidFill>
                  <a:srgbClr val="00B050"/>
                </a:solidFill>
              </a:rPr>
              <a:t>principal component </a:t>
            </a:r>
            <a:r>
              <a:rPr lang="en-US" dirty="0"/>
              <a:t>regression or </a:t>
            </a:r>
            <a:r>
              <a:rPr lang="en-US" b="1" dirty="0">
                <a:solidFill>
                  <a:srgbClr val="00B0F0"/>
                </a:solidFill>
              </a:rPr>
              <a:t>partial least squares </a:t>
            </a:r>
            <a:r>
              <a:rPr lang="en-US" dirty="0"/>
              <a:t>regression can be used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If the correlated explanators are different lagged values of the same underlying explanator, </a:t>
            </a:r>
            <a:br>
              <a:rPr lang="en-US" dirty="0"/>
            </a:br>
            <a:r>
              <a:rPr lang="en-US" dirty="0"/>
              <a:t>then a distributed lag technique can be used, imposing a general structure on the relative values of the coefficients to be estimated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DBE239-3E71-C048-B7AE-BE26616C3ED5}"/>
              </a:ext>
            </a:extLst>
          </p:cNvPr>
          <p:cNvSpPr txBox="1"/>
          <p:nvPr/>
        </p:nvSpPr>
        <p:spPr>
          <a:xfrm>
            <a:off x="256032" y="97536"/>
            <a:ext cx="6900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</a:rPr>
              <a:t>Remedies to Multicollinearity problem.</a:t>
            </a:r>
          </a:p>
        </p:txBody>
      </p:sp>
    </p:spTree>
    <p:extLst>
      <p:ext uri="{BB962C8B-B14F-4D97-AF65-F5344CB8AC3E}">
        <p14:creationId xmlns:p14="http://schemas.microsoft.com/office/powerpoint/2010/main" val="14574765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3379</TotalTime>
  <Words>2791</Words>
  <Application>Microsoft Macintosh PowerPoint</Application>
  <PresentationFormat>Widescreen</PresentationFormat>
  <Paragraphs>308</Paragraphs>
  <Slides>15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Menlo</vt:lpstr>
      <vt:lpstr>Söhne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Lev Selector</cp:lastModifiedBy>
  <cp:revision>333</cp:revision>
  <cp:lastPrinted>2020-09-21T17:22:59Z</cp:lastPrinted>
  <dcterms:modified xsi:type="dcterms:W3CDTF">2023-11-30T02:45:04Z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f518368-b969-4042-91d9-8939bd921da2_Enabled">
    <vt:lpwstr>true</vt:lpwstr>
  </property>
  <property fmtid="{D5CDD505-2E9C-101B-9397-08002B2CF9AE}" pid="3" name="MSIP_Label_4f518368-b969-4042-91d9-8939bd921da2_SetDate">
    <vt:lpwstr>2022-11-01T23:09:05Z</vt:lpwstr>
  </property>
  <property fmtid="{D5CDD505-2E9C-101B-9397-08002B2CF9AE}" pid="4" name="MSIP_Label_4f518368-b969-4042-91d9-8939bd921da2_Method">
    <vt:lpwstr>Standard</vt:lpwstr>
  </property>
  <property fmtid="{D5CDD505-2E9C-101B-9397-08002B2CF9AE}" pid="5" name="MSIP_Label_4f518368-b969-4042-91d9-8939bd921da2_Name">
    <vt:lpwstr>General</vt:lpwstr>
  </property>
  <property fmtid="{D5CDD505-2E9C-101B-9397-08002B2CF9AE}" pid="6" name="MSIP_Label_4f518368-b969-4042-91d9-8939bd921da2_SiteId">
    <vt:lpwstr>116e9905-19fc-428e-93d4-bcaffb833597</vt:lpwstr>
  </property>
  <property fmtid="{D5CDD505-2E9C-101B-9397-08002B2CF9AE}" pid="7" name="MSIP_Label_4f518368-b969-4042-91d9-8939bd921da2_ActionId">
    <vt:lpwstr>177ae454-747e-4c0b-a788-f875406dbc33</vt:lpwstr>
  </property>
  <property fmtid="{D5CDD505-2E9C-101B-9397-08002B2CF9AE}" pid="8" name="MSIP_Label_4f518368-b969-4042-91d9-8939bd921da2_ContentBits">
    <vt:lpwstr>0</vt:lpwstr>
  </property>
</Properties>
</file>